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8" r:id="rId1"/>
    <p:sldMasterId id="2147483873" r:id="rId2"/>
  </p:sldMasterIdLst>
  <p:notesMasterIdLst>
    <p:notesMasterId r:id="rId20"/>
  </p:notesMasterIdLst>
  <p:handoutMasterIdLst>
    <p:handoutMasterId r:id="rId21"/>
  </p:handoutMasterIdLst>
  <p:sldIdLst>
    <p:sldId id="256" r:id="rId3"/>
    <p:sldId id="497" r:id="rId4"/>
    <p:sldId id="259" r:id="rId5"/>
    <p:sldId id="263" r:id="rId6"/>
    <p:sldId id="264" r:id="rId7"/>
    <p:sldId id="271" r:id="rId8"/>
    <p:sldId id="258" r:id="rId9"/>
    <p:sldId id="498" r:id="rId10"/>
    <p:sldId id="270" r:id="rId11"/>
    <p:sldId id="276" r:id="rId12"/>
    <p:sldId id="499" r:id="rId13"/>
    <p:sldId id="282" r:id="rId14"/>
    <p:sldId id="272" r:id="rId15"/>
    <p:sldId id="500" r:id="rId16"/>
    <p:sldId id="287" r:id="rId17"/>
    <p:sldId id="288" r:id="rId18"/>
    <p:sldId id="262" r:id="rId19"/>
  </p:sldIdLst>
  <p:sldSz cx="9144000" cy="6858000" type="screen4x3"/>
  <p:notesSz cx="6640513" cy="9904413"/>
  <p:defaultTextStyle>
    <a:defPPr>
      <a:defRPr lang="en-US"/>
    </a:defPPr>
    <a:lvl1pPr algn="l" rtl="0" fontAlgn="base">
      <a:spcBef>
        <a:spcPct val="0"/>
      </a:spcBef>
      <a:spcAft>
        <a:spcPct val="0"/>
      </a:spcAft>
      <a:defRPr kern="1200">
        <a:solidFill>
          <a:schemeClr val="tx1"/>
        </a:solidFill>
        <a:latin typeface="Arial Narrow" pitchFamily="34" charset="0"/>
        <a:ea typeface="+mn-ea"/>
        <a:cs typeface="Arial" charset="0"/>
      </a:defRPr>
    </a:lvl1pPr>
    <a:lvl2pPr marL="457200" algn="l" rtl="0" fontAlgn="base">
      <a:spcBef>
        <a:spcPct val="0"/>
      </a:spcBef>
      <a:spcAft>
        <a:spcPct val="0"/>
      </a:spcAft>
      <a:defRPr kern="1200">
        <a:solidFill>
          <a:schemeClr val="tx1"/>
        </a:solidFill>
        <a:latin typeface="Arial Narrow" pitchFamily="34" charset="0"/>
        <a:ea typeface="+mn-ea"/>
        <a:cs typeface="Arial" charset="0"/>
      </a:defRPr>
    </a:lvl2pPr>
    <a:lvl3pPr marL="914400" algn="l" rtl="0" fontAlgn="base">
      <a:spcBef>
        <a:spcPct val="0"/>
      </a:spcBef>
      <a:spcAft>
        <a:spcPct val="0"/>
      </a:spcAft>
      <a:defRPr kern="1200">
        <a:solidFill>
          <a:schemeClr val="tx1"/>
        </a:solidFill>
        <a:latin typeface="Arial Narrow" pitchFamily="34" charset="0"/>
        <a:ea typeface="+mn-ea"/>
        <a:cs typeface="Arial" charset="0"/>
      </a:defRPr>
    </a:lvl3pPr>
    <a:lvl4pPr marL="1371600" algn="l" rtl="0" fontAlgn="base">
      <a:spcBef>
        <a:spcPct val="0"/>
      </a:spcBef>
      <a:spcAft>
        <a:spcPct val="0"/>
      </a:spcAft>
      <a:defRPr kern="1200">
        <a:solidFill>
          <a:schemeClr val="tx1"/>
        </a:solidFill>
        <a:latin typeface="Arial Narrow" pitchFamily="34" charset="0"/>
        <a:ea typeface="+mn-ea"/>
        <a:cs typeface="Arial" charset="0"/>
      </a:defRPr>
    </a:lvl4pPr>
    <a:lvl5pPr marL="1828800" algn="l" rtl="0" fontAlgn="base">
      <a:spcBef>
        <a:spcPct val="0"/>
      </a:spcBef>
      <a:spcAft>
        <a:spcPct val="0"/>
      </a:spcAft>
      <a:defRPr kern="1200">
        <a:solidFill>
          <a:schemeClr val="tx1"/>
        </a:solidFill>
        <a:latin typeface="Arial Narrow" pitchFamily="34" charset="0"/>
        <a:ea typeface="+mn-ea"/>
        <a:cs typeface="Arial" charset="0"/>
      </a:defRPr>
    </a:lvl5pPr>
    <a:lvl6pPr marL="2286000" algn="l" defTabSz="914400" rtl="0" eaLnBrk="1" latinLnBrk="0" hangingPunct="1">
      <a:defRPr kern="1200">
        <a:solidFill>
          <a:schemeClr val="tx1"/>
        </a:solidFill>
        <a:latin typeface="Arial Narrow" pitchFamily="34" charset="0"/>
        <a:ea typeface="+mn-ea"/>
        <a:cs typeface="Arial" charset="0"/>
      </a:defRPr>
    </a:lvl6pPr>
    <a:lvl7pPr marL="2743200" algn="l" defTabSz="914400" rtl="0" eaLnBrk="1" latinLnBrk="0" hangingPunct="1">
      <a:defRPr kern="1200">
        <a:solidFill>
          <a:schemeClr val="tx1"/>
        </a:solidFill>
        <a:latin typeface="Arial Narrow" pitchFamily="34" charset="0"/>
        <a:ea typeface="+mn-ea"/>
        <a:cs typeface="Arial" charset="0"/>
      </a:defRPr>
    </a:lvl7pPr>
    <a:lvl8pPr marL="3200400" algn="l" defTabSz="914400" rtl="0" eaLnBrk="1" latinLnBrk="0" hangingPunct="1">
      <a:defRPr kern="1200">
        <a:solidFill>
          <a:schemeClr val="tx1"/>
        </a:solidFill>
        <a:latin typeface="Arial Narrow" pitchFamily="34" charset="0"/>
        <a:ea typeface="+mn-ea"/>
        <a:cs typeface="Arial" charset="0"/>
      </a:defRPr>
    </a:lvl8pPr>
    <a:lvl9pPr marL="3657600" algn="l" defTabSz="914400" rtl="0" eaLnBrk="1" latinLnBrk="0" hangingPunct="1">
      <a:defRPr kern="1200">
        <a:solidFill>
          <a:schemeClr val="tx1"/>
        </a:solidFill>
        <a:latin typeface="Arial Narrow" pitchFamily="34" charset="0"/>
        <a:ea typeface="+mn-ea"/>
        <a:cs typeface="Arial" charset="0"/>
      </a:defRPr>
    </a:lvl9pPr>
  </p:defaultTextStyle>
  <p:extLst>
    <p:ext uri="{521415D9-36F7-43E2-AB2F-B90AF26B5E84}">
      <p14:sectionLst xmlns:p14="http://schemas.microsoft.com/office/powerpoint/2010/main">
        <p14:section name="Default Section" id="{C7E7D8A2-BDC9-4514-BABE-BE14A66292A7}">
          <p14:sldIdLst>
            <p14:sldId id="256"/>
            <p14:sldId id="497"/>
            <p14:sldId id="259"/>
            <p14:sldId id="263"/>
            <p14:sldId id="264"/>
            <p14:sldId id="271"/>
            <p14:sldId id="258"/>
            <p14:sldId id="498"/>
            <p14:sldId id="270"/>
            <p14:sldId id="276"/>
            <p14:sldId id="499"/>
            <p14:sldId id="282"/>
            <p14:sldId id="272"/>
            <p14:sldId id="500"/>
            <p14:sldId id="287"/>
            <p14:sldId id="288"/>
          </p14:sldIdLst>
        </p14:section>
        <p14:section name="Temp" id="{4AE0C647-F608-48D1-B83B-1E4287C8B760}">
          <p14:sldIdLst>
            <p14:sldId id="2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40902D-01D1-7A23-AA87-E79E76CC0E66}" name="Tapia, Diego" initials="TD" userId="S::dtapia@albany.edu::f4a8a83d-4807-4826-bebf-5cd9c5b0d3d4" providerId="AD"/>
  <p188:author id="{657B4092-9EAE-D539-4A34-ACB44569CBA4}" name="Cruz, Joren" initials="CJ" userId="S::jcruz9@albany.edu::8dd4e0b1-2d59-4e63-8550-1cb70c1fa118" providerId="AD"/>
  <p188:author id="{B3699BDF-63B2-F676-A07C-E2E2A62C500B}" name="Wang, Daniel" initials="WD" userId="S::dwang9@albany.edu::5edf3e96-72b6-4387-b74f-9ded3a0c41e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23AE02"/>
    <a:srgbClr val="0000FF"/>
    <a:srgbClr val="0099FF"/>
    <a:srgbClr val="0FC6F1"/>
    <a:srgbClr val="FFCC66"/>
    <a:srgbClr val="FF9933"/>
    <a:srgbClr val="32F9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BB4A88-DCA8-4825-8EAE-556B42983819}" v="8" dt="2023-12-01T05:12:04.455"/>
    <p1510:client id="{3729D74B-CAB7-1B4D-8CF4-43883C8C1629}" v="3" dt="2023-12-01T16:25:05.439"/>
    <p1510:client id="{5CE485DC-B5CB-41C3-AF7A-6DD75EECEBCF}" v="127" dt="2023-12-01T03:40:06.291"/>
    <p1510:client id="{6027A17B-5EFB-4347-9DBB-7C1BA3B2FE3B}" v="3690" dt="2023-12-01T16:49:32.014"/>
    <p1510:client id="{AED9E90C-B54C-9FED-7634-8213F061DEA8}" v="3" dt="2023-11-30T22:21:23.401"/>
    <p1510:client id="{FE20DA6E-794F-C344-82DA-6974A4AA22E5}" v="1256" dt="2023-12-01T16:53:14.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146" name="Rectangle 2"/>
          <p:cNvSpPr>
            <a:spLocks noGrp="1" noChangeArrowheads="1"/>
          </p:cNvSpPr>
          <p:nvPr>
            <p:ph type="hdr" sz="quarter"/>
          </p:nvPr>
        </p:nvSpPr>
        <p:spPr bwMode="auto">
          <a:xfrm>
            <a:off x="0" y="0"/>
            <a:ext cx="2878138"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34147" name="Rectangle 3"/>
          <p:cNvSpPr>
            <a:spLocks noGrp="1" noChangeArrowheads="1"/>
          </p:cNvSpPr>
          <p:nvPr>
            <p:ph type="dt" sz="quarter" idx="1"/>
          </p:nvPr>
        </p:nvSpPr>
        <p:spPr bwMode="auto">
          <a:xfrm>
            <a:off x="3760788" y="0"/>
            <a:ext cx="2878137"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cs typeface="+mn-cs"/>
              </a:defRPr>
            </a:lvl1pPr>
          </a:lstStyle>
          <a:p>
            <a:pPr>
              <a:defRPr/>
            </a:pPr>
            <a:endParaRPr lang="en-US"/>
          </a:p>
        </p:txBody>
      </p:sp>
      <p:sp>
        <p:nvSpPr>
          <p:cNvPr id="134148" name="Rectangle 4"/>
          <p:cNvSpPr>
            <a:spLocks noGrp="1" noChangeArrowheads="1"/>
          </p:cNvSpPr>
          <p:nvPr>
            <p:ph type="ftr" sz="quarter" idx="2"/>
          </p:nvPr>
        </p:nvSpPr>
        <p:spPr bwMode="auto">
          <a:xfrm>
            <a:off x="0" y="9407525"/>
            <a:ext cx="2878138"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34149" name="Rectangle 5"/>
          <p:cNvSpPr>
            <a:spLocks noGrp="1" noChangeArrowheads="1"/>
          </p:cNvSpPr>
          <p:nvPr>
            <p:ph type="sldNum" sz="quarter" idx="3"/>
          </p:nvPr>
        </p:nvSpPr>
        <p:spPr bwMode="auto">
          <a:xfrm>
            <a:off x="3760788" y="9407525"/>
            <a:ext cx="2878137"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cs typeface="+mn-cs"/>
              </a:defRPr>
            </a:lvl1pPr>
          </a:lstStyle>
          <a:p>
            <a:pPr>
              <a:defRPr/>
            </a:pPr>
            <a:fld id="{EB8D128F-F94D-4AE2-AF9B-1277C51EE299}" type="slidenum">
              <a:rPr lang="en-US"/>
              <a:pPr>
                <a:defRPr/>
              </a:pPr>
              <a:t>‹#›</a:t>
            </a:fld>
            <a:endParaRPr lang="en-US"/>
          </a:p>
        </p:txBody>
      </p:sp>
    </p:spTree>
    <p:extLst>
      <p:ext uri="{BB962C8B-B14F-4D97-AF65-F5344CB8AC3E}">
        <p14:creationId xmlns:p14="http://schemas.microsoft.com/office/powerpoint/2010/main" val="2882011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878138"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2291" name="Rectangle 3"/>
          <p:cNvSpPr>
            <a:spLocks noGrp="1" noChangeArrowheads="1"/>
          </p:cNvSpPr>
          <p:nvPr>
            <p:ph type="dt" idx="1"/>
          </p:nvPr>
        </p:nvSpPr>
        <p:spPr bwMode="auto">
          <a:xfrm>
            <a:off x="3760788" y="0"/>
            <a:ext cx="2878137"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cs typeface="+mn-cs"/>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844550" y="742950"/>
            <a:ext cx="4951413" cy="37147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63575" y="4705350"/>
            <a:ext cx="5313363" cy="44561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9407525"/>
            <a:ext cx="2878138"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2295" name="Rectangle 7"/>
          <p:cNvSpPr>
            <a:spLocks noGrp="1" noChangeArrowheads="1"/>
          </p:cNvSpPr>
          <p:nvPr>
            <p:ph type="sldNum" sz="quarter" idx="5"/>
          </p:nvPr>
        </p:nvSpPr>
        <p:spPr bwMode="auto">
          <a:xfrm>
            <a:off x="3760788" y="9407525"/>
            <a:ext cx="2878137"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cs typeface="+mn-cs"/>
              </a:defRPr>
            </a:lvl1pPr>
          </a:lstStyle>
          <a:p>
            <a:pPr>
              <a:defRPr/>
            </a:pPr>
            <a:fld id="{A5FBE3A2-7E4E-405E-86C3-8264C379CABD}" type="slidenum">
              <a:rPr lang="en-US"/>
              <a:pPr>
                <a:defRPr/>
              </a:pPr>
              <a:t>‹#›</a:t>
            </a:fld>
            <a:endParaRPr lang="en-US"/>
          </a:p>
        </p:txBody>
      </p:sp>
    </p:spTree>
    <p:extLst>
      <p:ext uri="{BB962C8B-B14F-4D97-AF65-F5344CB8AC3E}">
        <p14:creationId xmlns:p14="http://schemas.microsoft.com/office/powerpoint/2010/main" val="41857454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5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Lightning:</a:t>
            </a:r>
          </a:p>
          <a:p>
            <a:r>
              <a:rPr lang="en-US" sz="2000"/>
              <a:t>System Components</a:t>
            </a:r>
          </a:p>
          <a:p>
            <a:pPr lvl="1"/>
            <a:r>
              <a:rPr lang="en-US" sz="1600"/>
              <a:t>Meta Quest 2</a:t>
            </a:r>
          </a:p>
          <a:p>
            <a:r>
              <a:rPr lang="en-US" sz="2000"/>
              <a:t>Alternatives</a:t>
            </a:r>
          </a:p>
          <a:p>
            <a:pPr lvl="1"/>
            <a:r>
              <a:rPr lang="en-US" sz="1600"/>
              <a:t>Augmented Reality/QR codes</a:t>
            </a:r>
          </a:p>
          <a:p>
            <a:pPr lvl="1"/>
            <a:r>
              <a:rPr lang="en-US" sz="1600"/>
              <a:t>Circuit Board Scanning Analysis</a:t>
            </a:r>
          </a:p>
          <a:p>
            <a:r>
              <a:rPr lang="en-US" sz="2000"/>
              <a:t>Justifications</a:t>
            </a:r>
          </a:p>
          <a:p>
            <a:pPr lvl="1"/>
            <a:r>
              <a:rPr lang="en-US" sz="1600"/>
              <a:t>QR was too simple</a:t>
            </a:r>
          </a:p>
          <a:p>
            <a:pPr lvl="1"/>
            <a:r>
              <a:rPr lang="en-US" sz="1600"/>
              <a:t>AR had less resources than VR</a:t>
            </a:r>
          </a:p>
          <a:p>
            <a:pPr lvl="1"/>
            <a:r>
              <a:rPr lang="en-US" sz="1600"/>
              <a:t>Virtual Learning had a larger scope</a:t>
            </a: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Learning Curve</a:t>
            </a:r>
          </a:p>
          <a:p>
            <a:pPr lvl="1"/>
            <a:r>
              <a:rPr lang="en-US" sz="2000"/>
              <a:t>The applications we are using to develop prove to be very versatile and customizable, however are difficult to grasp conceptually</a:t>
            </a: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1"/>
              <a:t>Future Work:</a:t>
            </a:r>
            <a:r>
              <a:rPr lang="en-US" sz="1200"/>
              <a:t> Expand into other areas of ECE (training)</a:t>
            </a:r>
          </a:p>
          <a:p>
            <a:r>
              <a:rPr lang="en-US" sz="1200" b="1"/>
              <a:t>Recommendations:</a:t>
            </a:r>
            <a:r>
              <a:rPr lang="en-US" sz="1200"/>
              <a:t> Augmented Reality, Extended Realit</a:t>
            </a:r>
            <a:r>
              <a:rPr lang="en-US"/>
              <a:t>y</a:t>
            </a:r>
          </a:p>
          <a:p>
            <a:pPr marL="0" lvl="0" indent="0" algn="l" rtl="0">
              <a:spcBef>
                <a:spcPts val="0"/>
              </a:spcBef>
              <a:spcAft>
                <a:spcPts val="0"/>
              </a:spcAft>
              <a:buNone/>
            </a:pPr>
            <a:endParaRPr lang="en-US"/>
          </a:p>
          <a:p>
            <a:pPr marL="0" lvl="0" indent="0" algn="l" rtl="0">
              <a:spcBef>
                <a:spcPts val="0"/>
              </a:spcBef>
              <a:spcAft>
                <a:spcPts val="0"/>
              </a:spcAft>
              <a:buNone/>
            </a:pPr>
            <a:r>
              <a:rPr lang="en-US"/>
              <a:t>In regards to our future work, we are currently in the midst of module 4, attempting to develop a </a:t>
            </a:r>
            <a:endParaRPr/>
          </a:p>
        </p:txBody>
      </p:sp>
    </p:spTree>
    <p:extLst>
      <p:ext uri="{BB962C8B-B14F-4D97-AF65-F5344CB8AC3E}">
        <p14:creationId xmlns:p14="http://schemas.microsoft.com/office/powerpoint/2010/main" val="2852832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lang="en-US"/>
              <a:t>*One of the challenges that has been identified during the COVID-era is teaching courses that have mandatory laboratory components. In such cases remote teaching and learning is a challenge.</a:t>
            </a:r>
          </a:p>
          <a:p>
            <a:pPr marL="0" lvl="0" indent="0" algn="l" rtl="0">
              <a:spcBef>
                <a:spcPts val="0"/>
              </a:spcBef>
              <a:spcAft>
                <a:spcPts val="0"/>
              </a:spcAft>
              <a:buNone/>
            </a:pPr>
            <a:r>
              <a:rPr lang="en-US"/>
              <a:t>*</a:t>
            </a:r>
            <a:r>
              <a:rPr lang="en-US" b="0" i="0">
                <a:solidFill>
                  <a:srgbClr val="E6EDF3"/>
                </a:solidFill>
                <a:effectLst/>
                <a:latin typeface="-apple-system"/>
              </a:rPr>
              <a:t>In an effort to integrate XR into laboratory-oriented classes, we need to develop a VR/AR learning platform for fundamental classes within the ECE curriculum.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lang="en-US"/>
              <a:t>Wang:</a:t>
            </a:r>
          </a:p>
          <a:p>
            <a:pPr marL="0" marR="0" lvl="0" indent="0" algn="l" defTabSz="914400" rtl="0" eaLnBrk="0" fontAlgn="base" latinLnBrk="0" hangingPunct="0">
              <a:lnSpc>
                <a:spcPct val="100000"/>
              </a:lnSpc>
              <a:spcBef>
                <a:spcPts val="0"/>
              </a:spcBef>
              <a:spcAft>
                <a:spcPts val="0"/>
              </a:spcAft>
              <a:buClrTx/>
              <a:buSzTx/>
              <a:buFontTx/>
              <a:buNone/>
              <a:tabLst/>
              <a:defRPr/>
            </a:pPr>
            <a:r>
              <a:rPr lang="en-US"/>
              <a:t>*One of the challenges that has been identified during the COVID-era is teaching courses that have mandatory lab components. In such cases remote teaching and learning is a challenge.</a:t>
            </a:r>
          </a:p>
          <a:p>
            <a:pPr marL="0" lvl="0" indent="0" algn="l" rtl="0">
              <a:spcBef>
                <a:spcPts val="0"/>
              </a:spcBef>
              <a:spcAft>
                <a:spcPts val="0"/>
              </a:spcAft>
              <a:buNone/>
            </a:pPr>
            <a:r>
              <a:rPr lang="en-US"/>
              <a:t>*</a:t>
            </a:r>
            <a:r>
              <a:rPr lang="en-US" b="0" i="0">
                <a:solidFill>
                  <a:srgbClr val="E6EDF3"/>
                </a:solidFill>
                <a:effectLst/>
                <a:latin typeface="-apple-system"/>
              </a:rPr>
              <a:t>In an effort to integrate XR into laboratory-oriented classes, we need to develop a VR/AR learning platform for fundamental classes within the ECE curriculum.</a:t>
            </a:r>
          </a:p>
          <a:p>
            <a:pPr marL="0" lvl="0" indent="0" algn="l" rtl="0">
              <a:spcBef>
                <a:spcPts val="0"/>
              </a:spcBef>
              <a:spcAft>
                <a:spcPts val="0"/>
              </a:spcAft>
              <a:buNone/>
            </a:pPr>
            <a:endParaRPr lang="en-US" b="0" i="0">
              <a:solidFill>
                <a:srgbClr val="E6EDF3"/>
              </a:solidFill>
              <a:effectLst/>
              <a:latin typeface="-apple-system"/>
            </a:endParaRPr>
          </a:p>
          <a:p>
            <a:pPr marL="0" lvl="0" indent="0" algn="l" rtl="0">
              <a:spcBef>
                <a:spcPts val="0"/>
              </a:spcBef>
              <a:spcAft>
                <a:spcPts val="0"/>
              </a:spcAft>
              <a:buNone/>
            </a:pPr>
            <a:r>
              <a:rPr lang="en-US"/>
              <a:t>Lightning notes:</a:t>
            </a:r>
          </a:p>
          <a:p>
            <a:pPr marL="0" lvl="0" indent="0" algn="l" rtl="0">
              <a:spcBef>
                <a:spcPts val="0"/>
              </a:spcBef>
              <a:spcAft>
                <a:spcPts val="0"/>
              </a:spcAft>
              <a:buNone/>
            </a:pPr>
            <a:r>
              <a:rPr lang="en-US" b="0" i="0" u="none" strike="noStrike">
                <a:solidFill>
                  <a:srgbClr val="000000"/>
                </a:solidFill>
                <a:effectLst/>
                <a:latin typeface="Arial" panose="020B0604020202020204" pitchFamily="34" charset="0"/>
              </a:rPr>
              <a:t>Our main objective is to support the idea that “everyone learns differently”. With the implementation of VR, we hope to create a fun and interactive learning tool that supplies fellow electrical engineers with a new method of gaining knowledge and learning new techniques, which can assist in classroom settings, and perhaps even workplace environments</a:t>
            </a:r>
            <a:r>
              <a:rPr lang="en-US" b="0" i="0">
                <a:solidFill>
                  <a:srgbClr val="000000"/>
                </a:solidFill>
                <a:effectLst/>
                <a:latin typeface="Arial" panose="020B0604020202020204" pitchFamily="34" charset="0"/>
              </a:rPr>
              <a:t>​</a:t>
            </a:r>
            <a:endParaRPr/>
          </a:p>
        </p:txBody>
      </p:sp>
    </p:spTree>
    <p:extLst>
      <p:ext uri="{BB962C8B-B14F-4D97-AF65-F5344CB8AC3E}">
        <p14:creationId xmlns:p14="http://schemas.microsoft.com/office/powerpoint/2010/main" val="2073541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Wang:</a:t>
            </a:r>
          </a:p>
          <a:p>
            <a:pPr marL="0" lvl="0" indent="0" algn="l" rtl="0">
              <a:spcBef>
                <a:spcPts val="0"/>
              </a:spcBef>
              <a:spcAft>
                <a:spcPts val="0"/>
              </a:spcAft>
              <a:buNone/>
            </a:pPr>
            <a:r>
              <a:rPr lang="en-US"/>
              <a:t>Brief statement on each*??</a:t>
            </a:r>
          </a:p>
          <a:p>
            <a:pPr marL="0" lvl="0" indent="0" algn="l" rtl="0">
              <a:spcBef>
                <a:spcPts val="0"/>
              </a:spcBef>
              <a:spcAft>
                <a:spcPts val="0"/>
              </a:spcAft>
              <a:buNone/>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Wang:</a:t>
            </a:r>
          </a:p>
          <a:p>
            <a:pPr marL="0" lvl="0" indent="0" algn="l" rtl="0">
              <a:spcBef>
                <a:spcPts val="0"/>
              </a:spcBef>
              <a:spcAft>
                <a:spcPts val="0"/>
              </a:spcAft>
              <a:buNone/>
            </a:pPr>
            <a:endParaRPr lang="en-US"/>
          </a:p>
          <a:p>
            <a:pPr marL="0" lvl="0" indent="0" algn="l" rtl="0">
              <a:spcBef>
                <a:spcPts val="0"/>
              </a:spcBef>
              <a:spcAft>
                <a:spcPts val="0"/>
              </a:spcAft>
              <a:buNone/>
            </a:pPr>
            <a:r>
              <a:rPr lang="en-US"/>
              <a:t>Cruz:</a:t>
            </a:r>
          </a:p>
          <a:p>
            <a:pPr marL="0" lvl="0" indent="0" algn="l" rtl="0">
              <a:spcBef>
                <a:spcPts val="0"/>
              </a:spcBef>
              <a:spcAft>
                <a:spcPts val="0"/>
              </a:spcAft>
              <a:buNone/>
            </a:pPr>
            <a:r>
              <a:rPr lang="en-US"/>
              <a:t> </a:t>
            </a:r>
          </a:p>
          <a:p>
            <a:pPr marL="0" lvl="0" indent="0" algn="l" rtl="0">
              <a:spcBef>
                <a:spcPts val="0"/>
              </a:spcBef>
              <a:spcAft>
                <a:spcPts val="0"/>
              </a:spcAft>
              <a:buNone/>
            </a:pPr>
            <a:r>
              <a:rPr lang="en-US"/>
              <a:t>Lightning Notes:</a:t>
            </a:r>
          </a:p>
          <a:p>
            <a:pPr marL="0" lvl="0" indent="0" algn="l" rtl="0">
              <a:spcBef>
                <a:spcPts val="0"/>
              </a:spcBef>
              <a:spcAft>
                <a:spcPts val="0"/>
              </a:spcAft>
              <a:buNone/>
            </a:pPr>
            <a:r>
              <a:rPr lang="en-US" b="0" i="0" u="none" strike="noStrike">
                <a:solidFill>
                  <a:srgbClr val="000000"/>
                </a:solidFill>
                <a:effectLst/>
                <a:latin typeface="Arial" panose="020B0604020202020204" pitchFamily="34" charset="0"/>
              </a:rPr>
              <a:t>This concept of this idea was given to us by our stakeholder, Professor Dutta. From his suggestions, we were able to hone in on wanting to develop in VR. The reason for picking VR over AR is primarily due to the fact that there are many other work environments in which it has already become a reliable and standard method of learning and practicing. Examples of such workplaces include STEM laboratory research, surgery simulations, patient care procedures, and aircraft maintenance engineering</a:t>
            </a:r>
          </a:p>
          <a:p>
            <a:pPr marL="0" lvl="0" indent="0" algn="l" rtl="0">
              <a:spcBef>
                <a:spcPts val="0"/>
              </a:spcBef>
              <a:spcAft>
                <a:spcPts val="0"/>
              </a:spcAft>
              <a:buNone/>
            </a:pPr>
            <a:endParaRPr lang="en-US" b="0" i="0" u="none" strike="noStrike">
              <a:solidFill>
                <a:srgbClr val="000000"/>
              </a:solidFill>
              <a:effectLst/>
              <a:latin typeface="Arial" panose="020B0604020202020204" pitchFamily="34" charset="0"/>
            </a:endParaRPr>
          </a:p>
          <a:p>
            <a:pPr marL="0" lvl="0" indent="0" algn="l" rtl="0">
              <a:spcBef>
                <a:spcPts val="0"/>
              </a:spcBef>
              <a:spcAft>
                <a:spcPts val="0"/>
              </a:spcAft>
              <a:buNone/>
            </a:pPr>
            <a:endParaRPr lang="en-US" b="0" i="0" u="none" strike="noStrike">
              <a:solidFill>
                <a:srgbClr val="000000"/>
              </a:solidFill>
              <a:effectLst/>
              <a:latin typeface="Arial" panose="020B0604020202020204" pitchFamily="34" charset="0"/>
            </a:endParaRPr>
          </a:p>
          <a:p>
            <a:pPr marL="0" lvl="0" indent="0" algn="l" rtl="0">
              <a:spcBef>
                <a:spcPts val="0"/>
              </a:spcBef>
              <a:spcAft>
                <a:spcPts val="0"/>
              </a:spcAft>
              <a:buNone/>
            </a:pPr>
            <a:r>
              <a:rPr lang="en-US" b="0" i="0" u="none" strike="noStrike">
                <a:solidFill>
                  <a:srgbClr val="000000"/>
                </a:solidFill>
                <a:effectLst/>
                <a:latin typeface="Arial" panose="020B0604020202020204" pitchFamily="34" charset="0"/>
              </a:rPr>
              <a:t>XR is a recent and rapidly growing technology that has now opened new options and possibilities for all, from educators to learners. For our case we decided to work a lot closer with VR rather than AR, due heavily to the more widespread resources as well as its proven effectiveness in other STEM related applications, such as lab research, surgery simulations, patient care, and aircraft maintenance engineering. Given its revolutionary nature, we hope the same effects will occur in electrical engineering.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lang="en-US"/>
              <a:t>Wang:</a:t>
            </a:r>
          </a:p>
          <a:p>
            <a:pPr marL="0" marR="0" lvl="0" indent="0" algn="l" defTabSz="914400" rtl="0" eaLnBrk="0" fontAlgn="base" latinLnBrk="0" hangingPunct="0">
              <a:lnSpc>
                <a:spcPct val="100000"/>
              </a:lnSpc>
              <a:spcBef>
                <a:spcPts val="0"/>
              </a:spcBef>
              <a:spcAft>
                <a:spcPts val="0"/>
              </a:spcAft>
              <a:buClrTx/>
              <a:buSzTx/>
              <a:buFontTx/>
              <a:buNone/>
              <a:tabLst/>
              <a:defRPr/>
            </a:pPr>
            <a:r>
              <a:rPr lang="en-US"/>
              <a:t>Hands-on: A big part of the higher education experience in the field of engineering is the hands-on component and learning through experiment</a:t>
            </a:r>
          </a:p>
          <a:p>
            <a:pPr marL="0" marR="0" lvl="0" indent="0" algn="l" defTabSz="914400" rtl="0" eaLnBrk="0" fontAlgn="base" latinLnBrk="0" hangingPunct="0">
              <a:lnSpc>
                <a:spcPct val="100000"/>
              </a:lnSpc>
              <a:spcBef>
                <a:spcPts val="0"/>
              </a:spcBef>
              <a:spcAft>
                <a:spcPts val="0"/>
              </a:spcAft>
              <a:buClrTx/>
              <a:buSzTx/>
              <a:buFontTx/>
              <a:buNone/>
              <a:tabLst/>
              <a:defRPr/>
            </a:pPr>
            <a:r>
              <a:rPr lang="en-US"/>
              <a:t>Remote Learning: teaching courses that have mandatory laboratory components. In such cases remote teaching and learning is a challenge</a:t>
            </a:r>
          </a:p>
          <a:p>
            <a:pPr marL="0" lvl="0" indent="0" algn="l" rtl="0">
              <a:spcBef>
                <a:spcPts val="0"/>
              </a:spcBef>
              <a:spcAft>
                <a:spcPts val="0"/>
              </a:spcAft>
              <a:buNone/>
            </a:pPr>
            <a:endParaRPr lang="en-US"/>
          </a:p>
          <a:p>
            <a:pPr marL="0" lvl="0" indent="0" algn="l" rtl="0">
              <a:spcBef>
                <a:spcPts val="0"/>
              </a:spcBef>
              <a:spcAft>
                <a:spcPts val="0"/>
              </a:spcAft>
              <a:buNone/>
            </a:pPr>
            <a:r>
              <a:rPr lang="en-US"/>
              <a:t>Old:</a:t>
            </a:r>
          </a:p>
          <a:p>
            <a:r>
              <a:rPr lang="en-US">
                <a:solidFill>
                  <a:srgbClr val="374151"/>
                </a:solidFill>
                <a:latin typeface="Söhne"/>
              </a:rPr>
              <a:t>Remote teaching and learning is a challenge as we have learned from the pandemic era</a:t>
            </a:r>
          </a:p>
          <a:p>
            <a:r>
              <a:rPr lang="en-US">
                <a:solidFill>
                  <a:srgbClr val="374151"/>
                </a:solidFill>
                <a:latin typeface="Söhne"/>
              </a:rPr>
              <a:t>XR is envisioned as a key component of experiential learning</a:t>
            </a: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Wang*</a:t>
            </a:r>
          </a:p>
          <a:p>
            <a:pPr algn="l">
              <a:buFont typeface="Arial" panose="020B0604020202020204" pitchFamily="34" charset="0"/>
              <a:buChar char="•"/>
            </a:pPr>
            <a:r>
              <a:rPr lang="en-US" b="1" i="0">
                <a:solidFill>
                  <a:srgbClr val="D1D5DB"/>
                </a:solidFill>
                <a:effectLst/>
                <a:latin typeface="Söhne"/>
              </a:rPr>
              <a:t>Motion Controls:</a:t>
            </a:r>
            <a:r>
              <a:rPr lang="en-US" b="0" i="0">
                <a:solidFill>
                  <a:srgbClr val="D1D5DB"/>
                </a:solidFill>
                <a:effectLst/>
                <a:latin typeface="Söhne"/>
              </a:rPr>
              <a:t> Specify how users will interact with the VR environment using motion controllers, gestures, or other input devices.</a:t>
            </a:r>
          </a:p>
          <a:p>
            <a:pPr marL="0" lvl="0" indent="0" algn="l" rtl="0">
              <a:spcBef>
                <a:spcPts val="0"/>
              </a:spcBef>
              <a:spcAft>
                <a:spcPts val="0"/>
              </a:spcAft>
              <a:buNone/>
            </a:pPr>
            <a:endParaRPr lang="en-US"/>
          </a:p>
          <a:p>
            <a:pPr marL="0" lvl="0" indent="0" algn="l" rtl="0">
              <a:spcBef>
                <a:spcPts val="0"/>
              </a:spcBef>
              <a:spcAft>
                <a:spcPts val="0"/>
              </a:spcAft>
              <a:buNone/>
            </a:pPr>
            <a:r>
              <a:rPr lang="en-US" b="1" i="0">
                <a:effectLst/>
                <a:latin typeface="Söhne"/>
              </a:rPr>
              <a:t>Object Interactions:</a:t>
            </a:r>
            <a:r>
              <a:rPr lang="en-US" b="0" i="0">
                <a:solidFill>
                  <a:srgbClr val="D1D5DB"/>
                </a:solidFill>
                <a:effectLst/>
                <a:latin typeface="Söhne"/>
              </a:rPr>
              <a:t> Define how users can interact with objects within the VR environment, including picking up, manipulating, and using items.</a:t>
            </a:r>
          </a:p>
          <a:p>
            <a:pPr marL="0" marR="0" lvl="0" indent="0" algn="l" defTabSz="914400" rtl="0" eaLnBrk="0" fontAlgn="base" latinLnBrk="0" hangingPunct="0">
              <a:lnSpc>
                <a:spcPct val="100000"/>
              </a:lnSpc>
              <a:spcBef>
                <a:spcPts val="0"/>
              </a:spcBef>
              <a:spcAft>
                <a:spcPts val="0"/>
              </a:spcAft>
              <a:buClrTx/>
              <a:buSzTx/>
              <a:buFontTx/>
              <a:buNone/>
              <a:tabLst/>
              <a:defRPr/>
            </a:pPr>
            <a:r>
              <a:rPr lang="en-US"/>
              <a:t>Interactive Elements: Define interactive elements such as puzzles, and dynamic objects.</a:t>
            </a:r>
          </a:p>
          <a:p>
            <a:pPr marL="285750" indent="-285750"/>
            <a:endParaRPr lang="en-US"/>
          </a:p>
          <a:p>
            <a:pPr marL="0" lvl="0" indent="0" algn="l" rtl="0">
              <a:spcBef>
                <a:spcPts val="0"/>
              </a:spcBef>
              <a:spcAft>
                <a:spcPts val="0"/>
              </a:spcAft>
              <a:buNone/>
            </a:pPr>
            <a:r>
              <a:rPr lang="en-US"/>
              <a:t>Lessons – progress through the curriculum/labs as lessons</a:t>
            </a:r>
          </a:p>
          <a:p>
            <a:pPr marL="0" lvl="0" indent="0" algn="l" rtl="0">
              <a:spcBef>
                <a:spcPts val="0"/>
              </a:spcBef>
              <a:spcAft>
                <a:spcPts val="0"/>
              </a:spcAft>
              <a:buNone/>
            </a:pPr>
            <a:endParaRPr lang="en-US" b="0" i="0">
              <a:solidFill>
                <a:srgbClr val="D1D5DB"/>
              </a:solidFill>
              <a:effectLst/>
              <a:latin typeface="Söhne"/>
            </a:endParaRPr>
          </a:p>
          <a:p>
            <a:pPr marL="0" lvl="0" indent="0" algn="l" rtl="0">
              <a:spcBef>
                <a:spcPts val="0"/>
              </a:spcBef>
              <a:spcAft>
                <a:spcPts val="0"/>
              </a:spcAft>
              <a:buNone/>
            </a:pPr>
            <a:r>
              <a:rPr lang="en-US" b="1" i="0">
                <a:solidFill>
                  <a:srgbClr val="D1D5DB"/>
                </a:solidFill>
                <a:effectLst/>
                <a:latin typeface="Söhne"/>
              </a:rPr>
              <a:t>Loading Strategies:</a:t>
            </a:r>
            <a:r>
              <a:rPr lang="en-US" b="0" i="0">
                <a:solidFill>
                  <a:srgbClr val="D1D5DB"/>
                </a:solidFill>
                <a:effectLst/>
                <a:latin typeface="Söhne"/>
              </a:rPr>
              <a:t> Define how assets will be loaded to minimize latency and loading times.</a:t>
            </a:r>
          </a:p>
          <a:p>
            <a:pPr algn="l">
              <a:buFont typeface="+mj-lt"/>
              <a:buNone/>
            </a:pPr>
            <a:r>
              <a:rPr lang="en-US" b="1" i="0">
                <a:solidFill>
                  <a:srgbClr val="D1D5DB"/>
                </a:solidFill>
                <a:effectLst/>
                <a:latin typeface="Söhne"/>
              </a:rPr>
              <a:t>Testing and Quality Assurance:</a:t>
            </a:r>
            <a:endParaRPr lang="en-US" b="0" i="0">
              <a:solidFill>
                <a:srgbClr val="D1D5DB"/>
              </a:solidFill>
              <a:effectLst/>
              <a:latin typeface="Söhne"/>
            </a:endParaRPr>
          </a:p>
          <a:p>
            <a:pPr algn="l">
              <a:buFont typeface="+mj-lt"/>
              <a:buNone/>
            </a:pPr>
            <a:r>
              <a:rPr lang="en-US" b="1" i="0">
                <a:solidFill>
                  <a:srgbClr val="D1D5DB"/>
                </a:solidFill>
                <a:effectLst/>
                <a:latin typeface="Söhne"/>
              </a:rPr>
              <a:t>Test Cases:</a:t>
            </a:r>
            <a:r>
              <a:rPr lang="en-US" b="0" i="0">
                <a:solidFill>
                  <a:srgbClr val="D1D5DB"/>
                </a:solidFill>
                <a:effectLst/>
                <a:latin typeface="Söhne"/>
              </a:rPr>
              <a:t> Specify test cases and scenarios to ensure the stability and functionality of the VR game.</a:t>
            </a:r>
          </a:p>
          <a:p>
            <a:pPr marL="0" lvl="0" indent="0" algn="l" rtl="0">
              <a:spcBef>
                <a:spcPts val="0"/>
              </a:spcBef>
              <a:spcAft>
                <a:spcPts val="0"/>
              </a:spcAft>
              <a:buNone/>
            </a:pPr>
            <a:endParaRPr lang="en-US"/>
          </a:p>
          <a:p>
            <a:pPr algn="l">
              <a:buFont typeface="Arial" panose="020B0604020202020204" pitchFamily="34" charset="0"/>
              <a:buChar char="•"/>
            </a:pPr>
            <a:r>
              <a:rPr lang="en-US" b="1" i="0">
                <a:solidFill>
                  <a:srgbClr val="D1D5DB"/>
                </a:solidFill>
                <a:effectLst/>
                <a:latin typeface="Söhne"/>
              </a:rPr>
              <a:t>Latency:</a:t>
            </a:r>
            <a:r>
              <a:rPr lang="en-US" b="0" i="0">
                <a:solidFill>
                  <a:srgbClr val="D1D5DB"/>
                </a:solidFill>
                <a:effectLst/>
                <a:latin typeface="Söhne"/>
              </a:rPr>
              <a:t> Define the maximum acceptable delay between user input and system response (e.g., less than 20 milliseconds).</a:t>
            </a:r>
          </a:p>
          <a:p>
            <a:pPr algn="l">
              <a:buFont typeface="Arial" panose="020B0604020202020204" pitchFamily="34" charset="0"/>
              <a:buChar char="•"/>
            </a:pPr>
            <a:r>
              <a:rPr lang="en-US" b="1" i="0">
                <a:solidFill>
                  <a:srgbClr val="D1D5DB"/>
                </a:solidFill>
                <a:effectLst/>
                <a:latin typeface="Söhne"/>
              </a:rPr>
              <a:t>Loading Times:</a:t>
            </a:r>
            <a:r>
              <a:rPr lang="en-US" b="0" i="0">
                <a:solidFill>
                  <a:srgbClr val="D1D5DB"/>
                </a:solidFill>
                <a:effectLst/>
                <a:latin typeface="Söhne"/>
              </a:rPr>
              <a:t> Set expectations for how quickly the game should load between scenes or levels.</a:t>
            </a:r>
          </a:p>
          <a:p>
            <a:pPr algn="l">
              <a:buFont typeface="Arial" panose="020B0604020202020204" pitchFamily="34" charset="0"/>
              <a:buChar char="•"/>
            </a:pPr>
            <a:endParaRPr lang="en-US" b="0" i="0">
              <a:solidFill>
                <a:srgbClr val="D1D5DB"/>
              </a:solidFill>
              <a:effectLst/>
              <a:latin typeface="Söhne"/>
            </a:endParaRPr>
          </a:p>
          <a:p>
            <a:pPr algn="l"/>
            <a:r>
              <a:rPr lang="en-US" b="1" i="0">
                <a:solidFill>
                  <a:srgbClr val="D1D5DB"/>
                </a:solidFill>
                <a:effectLst/>
                <a:latin typeface="Söhne"/>
              </a:rPr>
              <a:t>Compatibility:</a:t>
            </a:r>
            <a:endParaRPr lang="en-US" b="0" i="0">
              <a:solidFill>
                <a:srgbClr val="D1D5DB"/>
              </a:solidFill>
              <a:effectLst/>
              <a:latin typeface="Söhne"/>
            </a:endParaRPr>
          </a:p>
          <a:p>
            <a:pPr algn="l">
              <a:buFont typeface="Arial" panose="020B0604020202020204" pitchFamily="34" charset="0"/>
              <a:buChar char="•"/>
            </a:pPr>
            <a:r>
              <a:rPr lang="en-US" b="1" i="0">
                <a:solidFill>
                  <a:srgbClr val="D1D5DB"/>
                </a:solidFill>
                <a:effectLst/>
                <a:latin typeface="Söhne"/>
              </a:rPr>
              <a:t>Hardware Compatibility:</a:t>
            </a:r>
            <a:r>
              <a:rPr lang="en-US" b="0" i="0">
                <a:solidFill>
                  <a:srgbClr val="D1D5DB"/>
                </a:solidFill>
                <a:effectLst/>
                <a:latin typeface="Söhne"/>
              </a:rPr>
              <a:t> Specify the VR hardware devices and platforms the game should support (e.g., Oculus Rift, HTC </a:t>
            </a:r>
            <a:r>
              <a:rPr lang="en-US" b="0" i="0" err="1">
                <a:solidFill>
                  <a:srgbClr val="D1D5DB"/>
                </a:solidFill>
                <a:effectLst/>
                <a:latin typeface="Söhne"/>
              </a:rPr>
              <a:t>Vive</a:t>
            </a:r>
            <a:r>
              <a:rPr lang="en-US" b="0" i="0">
                <a:solidFill>
                  <a:srgbClr val="D1D5DB"/>
                </a:solidFill>
                <a:effectLst/>
                <a:latin typeface="Söhne"/>
              </a:rPr>
              <a:t>, PlayStation VR).</a:t>
            </a:r>
          </a:p>
          <a:p>
            <a:pPr algn="l">
              <a:buFont typeface="Arial" panose="020B0604020202020204" pitchFamily="34" charset="0"/>
              <a:buChar char="•"/>
            </a:pPr>
            <a:endParaRPr lang="en-US" b="0" i="0">
              <a:solidFill>
                <a:srgbClr val="D1D5DB"/>
              </a:solidFill>
              <a:effectLst/>
              <a:latin typeface="Söhne"/>
            </a:endParaRPr>
          </a:p>
          <a:p>
            <a:pPr algn="l">
              <a:buFont typeface="Arial" panose="020B0604020202020204" pitchFamily="34" charset="0"/>
              <a:buChar char="•"/>
            </a:pPr>
            <a:r>
              <a:rPr lang="en-US" b="1" i="0">
                <a:solidFill>
                  <a:srgbClr val="D1D5DB"/>
                </a:solidFill>
                <a:effectLst/>
                <a:latin typeface="Söhne"/>
              </a:rPr>
              <a:t>Stability:</a:t>
            </a:r>
            <a:r>
              <a:rPr lang="en-US" b="0" i="0">
                <a:solidFill>
                  <a:srgbClr val="D1D5DB"/>
                </a:solidFill>
                <a:effectLst/>
                <a:latin typeface="Söhne"/>
              </a:rPr>
              <a:t> Define acceptable downtime and system stability requirements to ensure a reliable gaming experience.</a:t>
            </a:r>
          </a:p>
          <a:p>
            <a:pPr algn="l">
              <a:buFont typeface="Arial" panose="020B0604020202020204" pitchFamily="34" charset="0"/>
              <a:buChar char="•"/>
            </a:pPr>
            <a:r>
              <a:rPr lang="en-US" b="1" i="0">
                <a:solidFill>
                  <a:srgbClr val="D1D5DB"/>
                </a:solidFill>
                <a:effectLst/>
                <a:latin typeface="Söhne"/>
              </a:rPr>
              <a:t>Error Handling:</a:t>
            </a:r>
            <a:r>
              <a:rPr lang="en-US" b="0" i="0">
                <a:solidFill>
                  <a:srgbClr val="D1D5DB"/>
                </a:solidFill>
                <a:effectLst/>
                <a:latin typeface="Söhne"/>
              </a:rPr>
              <a:t> Specify how errors and exceptions should be handled to minimize disruptions for the player.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a:t>Design Concept: Explain the overall concept of your logical design. This might include abstract representations, flowcharts, or diagrams.</a:t>
            </a:r>
          </a:p>
          <a:p>
            <a:r>
              <a:rPr lang="en-US" sz="1200"/>
              <a:t>Components: Outline the main components or elements of your design.</a:t>
            </a:r>
          </a:p>
          <a:p>
            <a:r>
              <a:rPr lang="en-US" sz="1200"/>
              <a:t>Relationships: Describe the relationships between these components. How do they interact with each other? What functions do they serve?</a:t>
            </a:r>
          </a:p>
          <a:p>
            <a:endParaRPr lang="en-US" sz="1200"/>
          </a:p>
          <a:p>
            <a:r>
              <a:rPr lang="en-US" sz="1200"/>
              <a:t>Lightning:</a:t>
            </a:r>
          </a:p>
          <a:p>
            <a:r>
              <a:rPr lang="en-US" sz="2000"/>
              <a:t>Design Concept</a:t>
            </a:r>
          </a:p>
          <a:p>
            <a:pPr lvl="1"/>
            <a:r>
              <a:rPr lang="en-US" sz="1600"/>
              <a:t>We are designing a virtual lab in which an individual can manipulate and use electrical components to make simple circuits.</a:t>
            </a:r>
          </a:p>
          <a:p>
            <a:r>
              <a:rPr lang="en-US" sz="2000"/>
              <a:t>Components</a:t>
            </a:r>
          </a:p>
          <a:p>
            <a:pPr lvl="1"/>
            <a:r>
              <a:rPr lang="en-US" sz="1600"/>
              <a:t>Unreal Engine 5, Fusion360, Blender, C++</a:t>
            </a:r>
          </a:p>
          <a:p>
            <a:r>
              <a:rPr lang="en-US" sz="2000"/>
              <a:t>Relationships</a:t>
            </a:r>
          </a:p>
          <a:p>
            <a:pPr lvl="1"/>
            <a:r>
              <a:rPr lang="en-US" sz="1600"/>
              <a:t>Design, Add Functionality, Host as Workspace</a:t>
            </a:r>
          </a:p>
          <a:p>
            <a:r>
              <a:rPr lang="en-US" sz="2000"/>
              <a:t>Advantages</a:t>
            </a:r>
          </a:p>
          <a:p>
            <a:pPr lvl="1"/>
            <a:r>
              <a:rPr lang="en-US" sz="1600"/>
              <a:t>Hands-on and Risk Free</a:t>
            </a:r>
          </a:p>
          <a:p>
            <a:pPr lvl="1"/>
            <a:r>
              <a:rPr lang="en-US" sz="1600"/>
              <a:t>Remote Accessibility</a:t>
            </a:r>
          </a:p>
          <a:p>
            <a:r>
              <a:rPr lang="en-US" sz="2000"/>
              <a:t>Considerations or Constraints</a:t>
            </a:r>
          </a:p>
          <a:p>
            <a:pPr lvl="1"/>
            <a:r>
              <a:rPr lang="en-US" sz="1600">
                <a:solidFill>
                  <a:srgbClr val="000000"/>
                </a:solidFill>
                <a:latin typeface="Arial Narrow"/>
              </a:rPr>
              <a:t>Technical Expertise – VR development, 3D modeling</a:t>
            </a:r>
            <a:endParaRPr lang="en-US" sz="1600" b="0" i="0">
              <a:solidFill>
                <a:srgbClr val="000000"/>
              </a:solidFill>
              <a:effectLst/>
              <a:latin typeface="Arial Narrow"/>
            </a:endParaRPr>
          </a:p>
          <a:p>
            <a:pPr lvl="1"/>
            <a:r>
              <a:rPr lang="en-US" sz="1600">
                <a:solidFill>
                  <a:srgbClr val="000000"/>
                </a:solidFill>
                <a:latin typeface="Arial Narrow"/>
              </a:rPr>
              <a:t>User Experience - Accommodate users</a:t>
            </a:r>
          </a:p>
          <a:p>
            <a:endParaRPr lang="en-US" sz="1200"/>
          </a:p>
          <a:p>
            <a:pPr marL="0" lvl="0" indent="0" algn="l" rtl="0">
              <a:spcBef>
                <a:spcPts val="0"/>
              </a:spcBef>
              <a:spcAft>
                <a:spcPts val="0"/>
              </a:spcAft>
              <a:buNone/>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2600133"/>
            <a:ext cx="47922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4939533"/>
            <a:ext cx="50556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179601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4237000"/>
            <a:ext cx="30687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4383333"/>
            <a:ext cx="24129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4960867"/>
            <a:ext cx="30687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1513758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2212367"/>
            <a:ext cx="4946400" cy="368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4044478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2212367"/>
            <a:ext cx="3186900" cy="368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2212367"/>
            <a:ext cx="3186900" cy="368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805128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729500"/>
            <a:ext cx="28374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3458500"/>
            <a:ext cx="2837400" cy="1670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979970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581577"/>
            <a:ext cx="27465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2007833" y="1032701"/>
            <a:ext cx="10168735"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3270781" y="117499"/>
            <a:ext cx="12413063" cy="3520275"/>
          </a:xfrm>
          <a:prstGeom prst="rect">
            <a:avLst/>
          </a:prstGeom>
          <a:noFill/>
          <a:ln>
            <a:noFill/>
          </a:ln>
        </p:spPr>
      </p:pic>
    </p:spTree>
    <p:extLst>
      <p:ext uri="{BB962C8B-B14F-4D97-AF65-F5344CB8AC3E}">
        <p14:creationId xmlns:p14="http://schemas.microsoft.com/office/powerpoint/2010/main" val="214304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2359433"/>
            <a:ext cx="28716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1212800"/>
            <a:ext cx="3468900" cy="443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593367"/>
            <a:ext cx="3223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968917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593367"/>
            <a:ext cx="57357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220892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2179233"/>
            <a:ext cx="53025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4125967"/>
            <a:ext cx="3570900" cy="756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extLst>
      <p:ext uri="{BB962C8B-B14F-4D97-AF65-F5344CB8AC3E}">
        <p14:creationId xmlns:p14="http://schemas.microsoft.com/office/powerpoint/2010/main" val="1998918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0153192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34874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41974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34874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41974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34874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41974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2360933"/>
            <a:ext cx="2067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2360933"/>
            <a:ext cx="2067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2360933"/>
            <a:ext cx="2067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extLst>
      <p:ext uri="{BB962C8B-B14F-4D97-AF65-F5344CB8AC3E}">
        <p14:creationId xmlns:p14="http://schemas.microsoft.com/office/powerpoint/2010/main" val="3318526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3777167"/>
            <a:ext cx="36573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4733133"/>
            <a:ext cx="39402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2211644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543900"/>
            <a:ext cx="54429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5260800"/>
            <a:ext cx="41802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extLst>
      <p:ext uri="{BB962C8B-B14F-4D97-AF65-F5344CB8AC3E}">
        <p14:creationId xmlns:p14="http://schemas.microsoft.com/office/powerpoint/2010/main" val="35993684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3284233"/>
            <a:ext cx="23901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4197433"/>
            <a:ext cx="23901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3284233"/>
            <a:ext cx="23901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4197433"/>
            <a:ext cx="23901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1536579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36906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46038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36906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46038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36906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46038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33799727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825333"/>
            <a:ext cx="6597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3359367"/>
            <a:ext cx="41802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extLst>
      <p:ext uri="{BB962C8B-B14F-4D97-AF65-F5344CB8AC3E}">
        <p14:creationId xmlns:p14="http://schemas.microsoft.com/office/powerpoint/2010/main" val="32440351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593367"/>
            <a:ext cx="47022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760459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593367"/>
            <a:ext cx="47022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556037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593367"/>
            <a:ext cx="47022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7933283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593367"/>
            <a:ext cx="47022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2935308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593367"/>
            <a:ext cx="49647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3535700"/>
            <a:ext cx="3258900" cy="239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3535700"/>
            <a:ext cx="3258900" cy="239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2606833"/>
            <a:ext cx="32589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2606833"/>
            <a:ext cx="32589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extLst>
      <p:ext uri="{BB962C8B-B14F-4D97-AF65-F5344CB8AC3E}">
        <p14:creationId xmlns:p14="http://schemas.microsoft.com/office/powerpoint/2010/main" val="2693276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4070167"/>
            <a:ext cx="16716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4745116"/>
            <a:ext cx="16716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4070167"/>
            <a:ext cx="16716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4745116"/>
            <a:ext cx="16716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4070167"/>
            <a:ext cx="16716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4745116"/>
            <a:ext cx="16716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4070167"/>
            <a:ext cx="16716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4745116"/>
            <a:ext cx="16716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40954136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882457"/>
            <a:ext cx="31593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687800"/>
            <a:ext cx="33309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798924"/>
            <a:ext cx="31593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3604267"/>
            <a:ext cx="33309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4715391"/>
            <a:ext cx="31593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5520733"/>
            <a:ext cx="33309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extLst>
      <p:ext uri="{BB962C8B-B14F-4D97-AF65-F5344CB8AC3E}">
        <p14:creationId xmlns:p14="http://schemas.microsoft.com/office/powerpoint/2010/main" val="13359362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2424721"/>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3099687"/>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2424721"/>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3099687"/>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2424721"/>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3099687"/>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4433380"/>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5108345"/>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4433380"/>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5108345"/>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4433380"/>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5108345"/>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23336295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593367"/>
            <a:ext cx="5043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3146433"/>
            <a:ext cx="27276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2284068"/>
            <a:ext cx="27276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5318600"/>
            <a:ext cx="27276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4456235"/>
            <a:ext cx="27276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3146433"/>
            <a:ext cx="27276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2284068"/>
            <a:ext cx="27276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5318600"/>
            <a:ext cx="27276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4456235"/>
            <a:ext cx="27276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extLst>
      <p:ext uri="{BB962C8B-B14F-4D97-AF65-F5344CB8AC3E}">
        <p14:creationId xmlns:p14="http://schemas.microsoft.com/office/powerpoint/2010/main" val="23225295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3247900"/>
            <a:ext cx="25563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9244907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3247900"/>
            <a:ext cx="25563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24206499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593367"/>
            <a:ext cx="57357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3247900"/>
            <a:ext cx="25563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49985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3256067"/>
            <a:ext cx="50184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4521767"/>
            <a:ext cx="3351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11668832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2212367"/>
            <a:ext cx="4946400" cy="368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9194581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2212367"/>
            <a:ext cx="3186900" cy="368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946230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CF8DF-4B08-4432-AD07-639521C5C41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962157931"/>
      </p:ext>
    </p:extLst>
  </p:cSld>
  <p:clrMap bg1="lt1" tx1="dk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9" r:id="rId5"/>
    <p:sldLayoutId id="2147483880" r:id="rId6"/>
    <p:sldLayoutId id="2147483881" r:id="rId7"/>
    <p:sldLayoutId id="2147483882" r:id="rId8"/>
    <p:sldLayoutId id="2147483883" r:id="rId9"/>
    <p:sldLayoutId id="2147483884"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06" r:id="rId30"/>
    <p:sldLayoutId id="2147483907"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gif"/><Relationship Id="rId7" Type="http://schemas.openxmlformats.org/officeDocument/2006/relationships/image" Target="../media/image41.gif"/><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40.gif"/><Relationship Id="rId5" Type="http://schemas.openxmlformats.org/officeDocument/2006/relationships/image" Target="../media/image39.gif"/><Relationship Id="rId4" Type="http://schemas.openxmlformats.org/officeDocument/2006/relationships/image" Target="../media/image38.gif"/></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6.xml"/><Relationship Id="rId1" Type="http://schemas.openxmlformats.org/officeDocument/2006/relationships/slideLayout" Target="../slideLayouts/slideLayout41.xml"/><Relationship Id="rId6" Type="http://schemas.openxmlformats.org/officeDocument/2006/relationships/image" Target="../media/image38.gif"/><Relationship Id="rId5" Type="http://schemas.openxmlformats.org/officeDocument/2006/relationships/image" Target="../media/image40.gif"/><Relationship Id="rId4" Type="http://schemas.openxmlformats.org/officeDocument/2006/relationships/image" Target="../media/image37.gif"/></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25.jpe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087950" y="1965960"/>
            <a:ext cx="6968100" cy="1397259"/>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r>
              <a:rPr lang="en-US"/>
              <a:t>Engineering Education with Extended Reality (XR)</a:t>
            </a:r>
            <a:endParaRPr/>
          </a:p>
        </p:txBody>
      </p:sp>
      <p:sp>
        <p:nvSpPr>
          <p:cNvPr id="163" name="Google Shape;163;p38"/>
          <p:cNvSpPr txBox="1">
            <a:spLocks noGrp="1"/>
          </p:cNvSpPr>
          <p:nvPr>
            <p:ph type="subTitle" idx="1"/>
          </p:nvPr>
        </p:nvSpPr>
        <p:spPr>
          <a:xfrm>
            <a:off x="2044200" y="4561900"/>
            <a:ext cx="5055600" cy="464700"/>
          </a:xfrm>
          <a:prstGeom prst="rect">
            <a:avLst/>
          </a:prstGeom>
        </p:spPr>
        <p:txBody>
          <a:bodyPr spcFirstLastPara="1" wrap="square" lIns="91425" tIns="91425" rIns="91425" bIns="91425" anchor="t" anchorCtr="0">
            <a:noAutofit/>
          </a:bodyPr>
          <a:lstStyle/>
          <a:p>
            <a:pPr marL="0" indent="0"/>
            <a:r>
              <a:rPr lang="en"/>
              <a:t>Joren Cruz, Diego Tapia, Daniel Wang</a:t>
            </a:r>
            <a:endParaRPr/>
          </a:p>
        </p:txBody>
      </p:sp>
      <p:sp>
        <p:nvSpPr>
          <p:cNvPr id="164" name="Google Shape;164;p38"/>
          <p:cNvSpPr txBox="1">
            <a:spLocks noGrp="1"/>
          </p:cNvSpPr>
          <p:nvPr>
            <p:ph type="ctrTitle"/>
          </p:nvPr>
        </p:nvSpPr>
        <p:spPr>
          <a:xfrm>
            <a:off x="1722285" y="3444724"/>
            <a:ext cx="5699430" cy="80674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r>
              <a:rPr lang="pt-BR" sz="2200">
                <a:latin typeface="Montserrat ExtraLight"/>
                <a:ea typeface="Montserrat ExtraLight"/>
                <a:cs typeface="Montserrat ExtraLight"/>
                <a:sym typeface="Montserrat ExtraLight"/>
              </a:rPr>
              <a:t>Prof. Aveek Dutta, Department of Electrical &amp; Computer Engineering</a:t>
            </a:r>
          </a:p>
        </p:txBody>
      </p:sp>
      <p:cxnSp>
        <p:nvCxnSpPr>
          <p:cNvPr id="165" name="Google Shape;165;p38"/>
          <p:cNvCxnSpPr/>
          <p:nvPr/>
        </p:nvCxnSpPr>
        <p:spPr>
          <a:xfrm>
            <a:off x="3190500" y="34224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yellow and white logo&#10;&#10;Description automatically generated">
            <a:extLst>
              <a:ext uri="{FF2B5EF4-FFF2-40B4-BE49-F238E27FC236}">
                <a16:creationId xmlns:a16="http://schemas.microsoft.com/office/drawing/2014/main" id="{B4DE2758-BDB4-18B2-F12C-65DDEF8EE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5" y="5440680"/>
            <a:ext cx="1214651" cy="1348935"/>
          </a:xfrm>
          <a:prstGeom prst="rect">
            <a:avLst/>
          </a:prstGeom>
        </p:spPr>
      </p:pic>
      <p:sp>
        <p:nvSpPr>
          <p:cNvPr id="7" name="TextBox 6">
            <a:extLst>
              <a:ext uri="{FF2B5EF4-FFF2-40B4-BE49-F238E27FC236}">
                <a16:creationId xmlns:a16="http://schemas.microsoft.com/office/drawing/2014/main" id="{DE84891D-D88B-D9BD-1ACE-AFE41AE4FE65}"/>
              </a:ext>
            </a:extLst>
          </p:cNvPr>
          <p:cNvSpPr txBox="1"/>
          <p:nvPr/>
        </p:nvSpPr>
        <p:spPr>
          <a:xfrm>
            <a:off x="1273846" y="5499884"/>
            <a:ext cx="5825954" cy="1404680"/>
          </a:xfrm>
          <a:prstGeom prst="rect">
            <a:avLst/>
          </a:prstGeom>
          <a:noFill/>
        </p:spPr>
        <p:txBody>
          <a:bodyPr wrap="none" rtlCol="0">
            <a:spAutoFit/>
          </a:bodyPr>
          <a:lstStyle/>
          <a:p>
            <a:pPr rtl="0">
              <a:lnSpc>
                <a:spcPts val="2500"/>
              </a:lnSpc>
              <a:spcBef>
                <a:spcPts val="0"/>
              </a:spcBef>
              <a:spcAft>
                <a:spcPts val="0"/>
              </a:spcAft>
            </a:pPr>
            <a:r>
              <a:rPr lang="en-US" sz="1800" b="1" i="0" u="none" strike="noStrike">
                <a:solidFill>
                  <a:schemeClr val="bg1"/>
                </a:solidFill>
                <a:effectLst/>
                <a:latin typeface="Public Sans"/>
              </a:rPr>
              <a:t>COLLEGE OF</a:t>
            </a:r>
            <a:endParaRPr lang="en-US" b="1">
              <a:solidFill>
                <a:schemeClr val="bg1"/>
              </a:solidFill>
              <a:effectLst/>
            </a:endParaRPr>
          </a:p>
          <a:p>
            <a:pPr rtl="0">
              <a:lnSpc>
                <a:spcPts val="2700"/>
              </a:lnSpc>
              <a:spcBef>
                <a:spcPts val="0"/>
              </a:spcBef>
              <a:spcAft>
                <a:spcPts val="0"/>
              </a:spcAft>
            </a:pPr>
            <a:r>
              <a:rPr lang="en-US" sz="3200" b="1" i="0" u="none" strike="noStrike">
                <a:solidFill>
                  <a:schemeClr val="bg1"/>
                </a:solidFill>
                <a:effectLst/>
                <a:latin typeface="Public Sans"/>
              </a:rPr>
              <a:t>NANOTECHNOLOGY,</a:t>
            </a:r>
          </a:p>
          <a:p>
            <a:pPr rtl="0">
              <a:lnSpc>
                <a:spcPts val="2700"/>
              </a:lnSpc>
              <a:spcBef>
                <a:spcPts val="0"/>
              </a:spcBef>
              <a:spcAft>
                <a:spcPts val="0"/>
              </a:spcAft>
            </a:pPr>
            <a:r>
              <a:rPr lang="en-US" sz="3200" b="1" i="0" u="none" strike="noStrike">
                <a:solidFill>
                  <a:schemeClr val="bg1"/>
                </a:solidFill>
                <a:effectLst/>
                <a:latin typeface="Public Sans"/>
              </a:rPr>
              <a:t>SCIENCE, AND ENGINEERING</a:t>
            </a:r>
            <a:endParaRPr lang="en-US" sz="3200" b="1">
              <a:solidFill>
                <a:schemeClr val="bg1"/>
              </a:solidFill>
              <a:effectLst/>
            </a:endParaRPr>
          </a:p>
          <a:p>
            <a:pPr rtl="0">
              <a:lnSpc>
                <a:spcPts val="2000"/>
              </a:lnSpc>
              <a:spcBef>
                <a:spcPts val="0"/>
              </a:spcBef>
              <a:spcAft>
                <a:spcPts val="0"/>
              </a:spcAft>
            </a:pPr>
            <a:r>
              <a:rPr lang="en-US" sz="1800" b="1" i="0" u="none" strike="noStrike">
                <a:solidFill>
                  <a:schemeClr val="bg1"/>
                </a:solidFill>
                <a:effectLst/>
                <a:latin typeface="Public Sans"/>
              </a:rPr>
              <a:t>UNIVERSITY AT ALBANY | STATE UNIVERSITY OF NEW YORK</a:t>
            </a:r>
            <a:endParaRPr lang="en-US" b="1">
              <a:solidFill>
                <a:schemeClr val="bg1"/>
              </a:solidFill>
              <a:effectLst/>
            </a:endParaRPr>
          </a:p>
        </p:txBody>
      </p:sp>
    </p:spTree>
    <p:extLst>
      <p:ext uri="{BB962C8B-B14F-4D97-AF65-F5344CB8AC3E}">
        <p14:creationId xmlns:p14="http://schemas.microsoft.com/office/powerpoint/2010/main" val="2531357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1302275"/>
            <a:ext cx="4629300" cy="941400"/>
          </a:xfrm>
          <a:prstGeom prst="rect">
            <a:avLst/>
          </a:prstGeom>
        </p:spPr>
        <p:txBody>
          <a:bodyPr spcFirstLastPara="1" wrap="square" lIns="91425" tIns="91425" rIns="91425" bIns="91425" anchor="t" anchorCtr="0">
            <a:noAutofit/>
          </a:bodyPr>
          <a:lstStyle/>
          <a:p>
            <a:r>
              <a:rPr lang="en"/>
              <a:t>03 Physical Design</a:t>
            </a:r>
            <a:endParaRPr/>
          </a:p>
        </p:txBody>
      </p:sp>
      <p:sp>
        <p:nvSpPr>
          <p:cNvPr id="2004" name="Google Shape;2004;p58"/>
          <p:cNvSpPr txBox="1">
            <a:spLocks noGrp="1"/>
          </p:cNvSpPr>
          <p:nvPr>
            <p:ph type="title" idx="2"/>
          </p:nvPr>
        </p:nvSpPr>
        <p:spPr>
          <a:xfrm>
            <a:off x="852380" y="3909875"/>
            <a:ext cx="1757728" cy="548400"/>
          </a:xfrm>
          <a:prstGeom prst="rect">
            <a:avLst/>
          </a:prstGeom>
        </p:spPr>
        <p:txBody>
          <a:bodyPr spcFirstLastPara="1" wrap="square" lIns="91425" tIns="91425" rIns="91425" bIns="91425" anchor="b" anchorCtr="0">
            <a:noAutofit/>
          </a:bodyPr>
          <a:lstStyle/>
          <a:p>
            <a:r>
              <a:rPr lang="en"/>
              <a:t>System Components</a:t>
            </a:r>
            <a:endParaRPr/>
          </a:p>
        </p:txBody>
      </p:sp>
      <p:sp>
        <p:nvSpPr>
          <p:cNvPr id="2005" name="Google Shape;2005;p58"/>
          <p:cNvSpPr txBox="1">
            <a:spLocks noGrp="1"/>
          </p:cNvSpPr>
          <p:nvPr>
            <p:ph type="subTitle" idx="1"/>
          </p:nvPr>
        </p:nvSpPr>
        <p:spPr>
          <a:xfrm>
            <a:off x="898389" y="4416087"/>
            <a:ext cx="1671600" cy="1157400"/>
          </a:xfrm>
          <a:prstGeom prst="rect">
            <a:avLst/>
          </a:prstGeom>
        </p:spPr>
        <p:txBody>
          <a:bodyPr spcFirstLastPara="1" wrap="square" lIns="91425" tIns="91425" rIns="91425" bIns="91425" anchor="t" anchorCtr="0">
            <a:noAutofit/>
          </a:bodyPr>
          <a:lstStyle/>
          <a:p>
            <a:pPr marL="0" indent="0"/>
            <a:r>
              <a:rPr lang="en"/>
              <a:t>Meta Quest 2</a:t>
            </a:r>
          </a:p>
          <a:p>
            <a:pPr marL="0" indent="0"/>
            <a:r>
              <a:rPr lang="en"/>
              <a:t>Unreal Engine 5</a:t>
            </a:r>
          </a:p>
          <a:p>
            <a:pPr marL="0" indent="0"/>
            <a:r>
              <a:rPr lang="en-US"/>
              <a:t>Fusion 360</a:t>
            </a:r>
            <a:endParaRPr/>
          </a:p>
        </p:txBody>
      </p:sp>
      <p:sp>
        <p:nvSpPr>
          <p:cNvPr id="2006" name="Google Shape;2006;p58"/>
          <p:cNvSpPr txBox="1">
            <a:spLocks noGrp="1"/>
          </p:cNvSpPr>
          <p:nvPr>
            <p:ph type="title" idx="3"/>
          </p:nvPr>
        </p:nvSpPr>
        <p:spPr>
          <a:xfrm>
            <a:off x="2756372" y="3775353"/>
            <a:ext cx="1757728" cy="548400"/>
          </a:xfrm>
          <a:prstGeom prst="rect">
            <a:avLst/>
          </a:prstGeom>
        </p:spPr>
        <p:txBody>
          <a:bodyPr spcFirstLastPara="1" wrap="square" lIns="91425" tIns="91425" rIns="91425" bIns="91425" anchor="b" anchorCtr="0">
            <a:noAutofit/>
          </a:bodyPr>
          <a:lstStyle/>
          <a:p>
            <a:r>
              <a:rPr lang="en"/>
              <a:t>Alternatives</a:t>
            </a:r>
            <a:endParaRPr/>
          </a:p>
        </p:txBody>
      </p:sp>
      <p:sp>
        <p:nvSpPr>
          <p:cNvPr id="2007" name="Google Shape;2007;p58"/>
          <p:cNvSpPr txBox="1">
            <a:spLocks noGrp="1"/>
          </p:cNvSpPr>
          <p:nvPr>
            <p:ph type="subTitle" idx="4"/>
          </p:nvPr>
        </p:nvSpPr>
        <p:spPr>
          <a:xfrm>
            <a:off x="2790264" y="4416087"/>
            <a:ext cx="1671600" cy="1157400"/>
          </a:xfrm>
          <a:prstGeom prst="rect">
            <a:avLst/>
          </a:prstGeom>
        </p:spPr>
        <p:txBody>
          <a:bodyPr spcFirstLastPara="1" wrap="square" lIns="91425" tIns="91425" rIns="91425" bIns="91425" anchor="t" anchorCtr="0">
            <a:noAutofit/>
          </a:bodyPr>
          <a:lstStyle/>
          <a:p>
            <a:pPr marL="0" indent="0"/>
            <a:r>
              <a:rPr lang="en-US"/>
              <a:t>Mixed Reality</a:t>
            </a:r>
          </a:p>
          <a:p>
            <a:pPr marL="0" indent="0"/>
            <a:r>
              <a:rPr lang="en-US"/>
              <a:t>AR</a:t>
            </a:r>
          </a:p>
          <a:p>
            <a:pPr marL="0" indent="0"/>
            <a:r>
              <a:rPr lang="en-US"/>
              <a:t>Hand Tracking</a:t>
            </a:r>
            <a:endParaRPr/>
          </a:p>
        </p:txBody>
      </p:sp>
      <p:sp>
        <p:nvSpPr>
          <p:cNvPr id="2008" name="Google Shape;2008;p58"/>
          <p:cNvSpPr txBox="1">
            <a:spLocks noGrp="1"/>
          </p:cNvSpPr>
          <p:nvPr>
            <p:ph type="title" idx="5"/>
          </p:nvPr>
        </p:nvSpPr>
        <p:spPr>
          <a:xfrm>
            <a:off x="4638546" y="3772626"/>
            <a:ext cx="1757728" cy="548400"/>
          </a:xfrm>
          <a:prstGeom prst="rect">
            <a:avLst/>
          </a:prstGeom>
        </p:spPr>
        <p:txBody>
          <a:bodyPr spcFirstLastPara="1" wrap="square" lIns="91425" tIns="91425" rIns="91425" bIns="91425" anchor="b" anchorCtr="0">
            <a:noAutofit/>
          </a:bodyPr>
          <a:lstStyle/>
          <a:p>
            <a:r>
              <a:rPr lang="en-US"/>
              <a:t>Justification</a:t>
            </a:r>
            <a:endParaRPr/>
          </a:p>
        </p:txBody>
      </p:sp>
      <p:sp>
        <p:nvSpPr>
          <p:cNvPr id="2009" name="Google Shape;2009;p58"/>
          <p:cNvSpPr txBox="1">
            <a:spLocks noGrp="1"/>
          </p:cNvSpPr>
          <p:nvPr>
            <p:ph type="subTitle" idx="6"/>
          </p:nvPr>
        </p:nvSpPr>
        <p:spPr>
          <a:xfrm>
            <a:off x="4682139" y="4416087"/>
            <a:ext cx="1671600" cy="1157400"/>
          </a:xfrm>
          <a:prstGeom prst="rect">
            <a:avLst/>
          </a:prstGeom>
        </p:spPr>
        <p:txBody>
          <a:bodyPr spcFirstLastPara="1" wrap="square" lIns="91425" tIns="91425" rIns="91425" bIns="91425" anchor="t" anchorCtr="0">
            <a:noAutofit/>
          </a:bodyPr>
          <a:lstStyle/>
          <a:p>
            <a:pPr marL="0" indent="0"/>
            <a:r>
              <a:rPr lang="en-US"/>
              <a:t>Documentation</a:t>
            </a:r>
          </a:p>
          <a:p>
            <a:pPr marL="0" indent="0"/>
            <a:r>
              <a:rPr lang="en-US"/>
              <a:t>Simplistic</a:t>
            </a:r>
          </a:p>
          <a:p>
            <a:pPr marL="0" indent="0"/>
            <a:r>
              <a:rPr lang="en-US"/>
              <a:t>Realistic</a:t>
            </a:r>
            <a:endParaRPr/>
          </a:p>
        </p:txBody>
      </p:sp>
      <p:sp>
        <p:nvSpPr>
          <p:cNvPr id="2010" name="Google Shape;2010;p58"/>
          <p:cNvSpPr txBox="1">
            <a:spLocks noGrp="1"/>
          </p:cNvSpPr>
          <p:nvPr>
            <p:ph type="title" idx="7"/>
          </p:nvPr>
        </p:nvSpPr>
        <p:spPr>
          <a:xfrm>
            <a:off x="6331648" y="3900610"/>
            <a:ext cx="2156332" cy="548400"/>
          </a:xfrm>
          <a:prstGeom prst="rect">
            <a:avLst/>
          </a:prstGeom>
        </p:spPr>
        <p:txBody>
          <a:bodyPr spcFirstLastPara="1" wrap="square" lIns="91425" tIns="91425" rIns="91425" bIns="91425" anchor="b" anchorCtr="0">
            <a:noAutofit/>
          </a:bodyPr>
          <a:lstStyle/>
          <a:p>
            <a:r>
              <a:rPr lang="en"/>
              <a:t>Implementation Plan</a:t>
            </a:r>
            <a:endParaRPr/>
          </a:p>
        </p:txBody>
      </p:sp>
      <p:sp>
        <p:nvSpPr>
          <p:cNvPr id="2011" name="Google Shape;2011;p58"/>
          <p:cNvSpPr txBox="1">
            <a:spLocks noGrp="1"/>
          </p:cNvSpPr>
          <p:nvPr>
            <p:ph type="subTitle" idx="8"/>
          </p:nvPr>
        </p:nvSpPr>
        <p:spPr>
          <a:xfrm>
            <a:off x="6331649" y="4458275"/>
            <a:ext cx="2156331" cy="1157400"/>
          </a:xfrm>
          <a:prstGeom prst="rect">
            <a:avLst/>
          </a:prstGeom>
        </p:spPr>
        <p:txBody>
          <a:bodyPr spcFirstLastPara="1" wrap="square" lIns="91425" tIns="91425" rIns="91425" bIns="91425" anchor="t" anchorCtr="0">
            <a:noAutofit/>
          </a:bodyPr>
          <a:lstStyle/>
          <a:p>
            <a:pPr marL="0" indent="0"/>
            <a:r>
              <a:rPr lang="en"/>
              <a:t>Piecewise</a:t>
            </a:r>
          </a:p>
          <a:p>
            <a:pPr marL="0" indent="0"/>
            <a:r>
              <a:rPr lang="en-US"/>
              <a:t>Constant Revision</a:t>
            </a:r>
          </a:p>
          <a:p>
            <a:pPr marL="0" indent="0"/>
            <a:r>
              <a:rPr lang="en-US"/>
              <a:t>Documentation</a:t>
            </a:r>
          </a:p>
        </p:txBody>
      </p:sp>
      <p:cxnSp>
        <p:nvCxnSpPr>
          <p:cNvPr id="2016" name="Google Shape;2016;p58"/>
          <p:cNvCxnSpPr/>
          <p:nvPr/>
        </p:nvCxnSpPr>
        <p:spPr>
          <a:xfrm>
            <a:off x="102620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17" name="Google Shape;2017;p58"/>
          <p:cNvSpPr/>
          <p:nvPr/>
        </p:nvSpPr>
        <p:spPr>
          <a:xfrm>
            <a:off x="5304069" y="3116228"/>
            <a:ext cx="427722" cy="427305"/>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grpSp>
        <p:nvGrpSpPr>
          <p:cNvPr id="2018" name="Google Shape;2018;p58"/>
          <p:cNvGrpSpPr/>
          <p:nvPr/>
        </p:nvGrpSpPr>
        <p:grpSpPr>
          <a:xfrm>
            <a:off x="7204133" y="3134287"/>
            <a:ext cx="409193" cy="391194"/>
            <a:chOff x="7441465" y="2302860"/>
            <a:chExt cx="342192" cy="327140"/>
          </a:xfrm>
        </p:grpSpPr>
        <p:sp>
          <p:nvSpPr>
            <p:cNvPr id="2019" name="Google Shape;2019;p58"/>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20" name="Google Shape;2020;p58"/>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grpSp>
      <p:grpSp>
        <p:nvGrpSpPr>
          <p:cNvPr id="2021" name="Google Shape;2021;p58"/>
          <p:cNvGrpSpPr/>
          <p:nvPr/>
        </p:nvGrpSpPr>
        <p:grpSpPr>
          <a:xfrm>
            <a:off x="1510149" y="3106254"/>
            <a:ext cx="448077" cy="447242"/>
            <a:chOff x="1421638" y="4125629"/>
            <a:chExt cx="374709" cy="374010"/>
          </a:xfrm>
        </p:grpSpPr>
        <p:sp>
          <p:nvSpPr>
            <p:cNvPr id="2022" name="Google Shape;2022;p5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23" name="Google Shape;2023;p5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grpSp>
      <p:grpSp>
        <p:nvGrpSpPr>
          <p:cNvPr id="2024" name="Google Shape;2024;p58"/>
          <p:cNvGrpSpPr/>
          <p:nvPr/>
        </p:nvGrpSpPr>
        <p:grpSpPr>
          <a:xfrm>
            <a:off x="3420344" y="3109474"/>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grpSp>
      <p:sp>
        <p:nvSpPr>
          <p:cNvPr id="2" name="Oval 1">
            <a:extLst>
              <a:ext uri="{FF2B5EF4-FFF2-40B4-BE49-F238E27FC236}">
                <a16:creationId xmlns:a16="http://schemas.microsoft.com/office/drawing/2014/main" id="{7EB11399-B0FB-CCD8-65F5-5CCB23923F31}"/>
              </a:ext>
            </a:extLst>
          </p:cNvPr>
          <p:cNvSpPr/>
          <p:nvPr/>
        </p:nvSpPr>
        <p:spPr>
          <a:xfrm>
            <a:off x="1274044" y="2843324"/>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42448BA-AC42-7658-B9E6-5AB81CFD63A5}"/>
              </a:ext>
            </a:extLst>
          </p:cNvPr>
          <p:cNvSpPr/>
          <p:nvPr/>
        </p:nvSpPr>
        <p:spPr>
          <a:xfrm>
            <a:off x="3165937" y="2843324"/>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5852E60-D40D-902F-E118-D38D665D3381}"/>
              </a:ext>
            </a:extLst>
          </p:cNvPr>
          <p:cNvSpPr/>
          <p:nvPr/>
        </p:nvSpPr>
        <p:spPr>
          <a:xfrm>
            <a:off x="5063663" y="2843324"/>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B822C7A-07B6-3019-9406-2D4EF852D0D6}"/>
              </a:ext>
            </a:extLst>
          </p:cNvPr>
          <p:cNvSpPr/>
          <p:nvPr/>
        </p:nvSpPr>
        <p:spPr>
          <a:xfrm>
            <a:off x="6955556" y="2843324"/>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white logo&#10;&#10;Description automatically generated">
            <a:extLst>
              <a:ext uri="{FF2B5EF4-FFF2-40B4-BE49-F238E27FC236}">
                <a16:creationId xmlns:a16="http://schemas.microsoft.com/office/drawing/2014/main" id="{EBE5553C-DA13-68EB-53B8-D9B4951F9A9B}"/>
              </a:ext>
            </a:extLst>
          </p:cNvPr>
          <p:cNvPicPr>
            <a:picLocks noChangeAspect="1"/>
          </p:cNvPicPr>
          <p:nvPr/>
        </p:nvPicPr>
        <p:blipFill rotWithShape="1">
          <a:blip r:embed="rId3">
            <a:extLst>
              <a:ext uri="{28A0092B-C50C-407E-A947-70E740481C1C}">
                <a14:useLocalDpi xmlns:a14="http://schemas.microsoft.com/office/drawing/2010/main" val="0"/>
              </a:ext>
            </a:extLst>
          </a:blip>
          <a:srcRect b="28512"/>
          <a:stretch/>
        </p:blipFill>
        <p:spPr>
          <a:xfrm>
            <a:off x="1143749" y="2812363"/>
            <a:ext cx="1165163" cy="992023"/>
          </a:xfrm>
          <a:prstGeom prst="rect">
            <a:avLst/>
          </a:prstGeom>
        </p:spPr>
      </p:pic>
      <p:pic>
        <p:nvPicPr>
          <p:cNvPr id="9" name="Picture 8" descr="A hexagon with a white circle and white text&#10;&#10;Description automatically generated">
            <a:extLst>
              <a:ext uri="{FF2B5EF4-FFF2-40B4-BE49-F238E27FC236}">
                <a16:creationId xmlns:a16="http://schemas.microsoft.com/office/drawing/2014/main" id="{8396B6D3-AF1C-2368-A948-C847F306C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405" y="2906279"/>
            <a:ext cx="691262" cy="777105"/>
          </a:xfrm>
          <a:prstGeom prst="rect">
            <a:avLst/>
          </a:prstGeom>
        </p:spPr>
      </p:pic>
      <p:pic>
        <p:nvPicPr>
          <p:cNvPr id="11" name="Picture 10" descr="A blue infinity symbol on a black background&#10;&#10;Description automatically generated">
            <a:extLst>
              <a:ext uri="{FF2B5EF4-FFF2-40B4-BE49-F238E27FC236}">
                <a16:creationId xmlns:a16="http://schemas.microsoft.com/office/drawing/2014/main" id="{DA3A7FA1-083F-40CC-F314-101512CCD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0328" y="3008549"/>
            <a:ext cx="974164" cy="547967"/>
          </a:xfrm>
          <a:prstGeom prst="rect">
            <a:avLst/>
          </a:prstGeom>
        </p:spPr>
      </p:pic>
      <p:pic>
        <p:nvPicPr>
          <p:cNvPr id="15" name="Picture 14" descr="A logo of a computer program&#10;&#10;Description automatically generated">
            <a:extLst>
              <a:ext uri="{FF2B5EF4-FFF2-40B4-BE49-F238E27FC236}">
                <a16:creationId xmlns:a16="http://schemas.microsoft.com/office/drawing/2014/main" id="{A3D6B24B-F730-3F1E-D952-F2A9165221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721" y="2959010"/>
            <a:ext cx="633581" cy="6716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38500" y="1302275"/>
            <a:ext cx="4702200" cy="941400"/>
          </a:xfrm>
          <a:prstGeom prst="rect">
            <a:avLst/>
          </a:prstGeom>
        </p:spPr>
        <p:txBody>
          <a:bodyPr spcFirstLastPara="1" wrap="square" lIns="91425" tIns="91425" rIns="91425" bIns="91425" anchor="t" anchorCtr="0">
            <a:noAutofit/>
          </a:bodyPr>
          <a:lstStyle/>
          <a:p>
            <a:r>
              <a:rPr lang="en"/>
              <a:t>System Demonstration</a:t>
            </a:r>
            <a:endParaRPr/>
          </a:p>
        </p:txBody>
      </p:sp>
      <p:cxnSp>
        <p:nvCxnSpPr>
          <p:cNvPr id="373" name="Google Shape;373;p53"/>
          <p:cNvCxnSpPr/>
          <p:nvPr/>
        </p:nvCxnSpPr>
        <p:spPr>
          <a:xfrm>
            <a:off x="102620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Picture 8">
            <a:extLst>
              <a:ext uri="{FF2B5EF4-FFF2-40B4-BE49-F238E27FC236}">
                <a16:creationId xmlns:a16="http://schemas.microsoft.com/office/drawing/2014/main" id="{2552154A-D235-EB98-6FB0-3344DC93AAFE}"/>
              </a:ext>
            </a:extLst>
          </p:cNvPr>
          <p:cNvPicPr>
            <a:picLocks noChangeAspect="1"/>
          </p:cNvPicPr>
          <p:nvPr/>
        </p:nvPicPr>
        <p:blipFill>
          <a:blip r:embed="rId3"/>
          <a:stretch>
            <a:fillRect/>
          </a:stretch>
        </p:blipFill>
        <p:spPr>
          <a:xfrm>
            <a:off x="5490339" y="2016706"/>
            <a:ext cx="3286580" cy="1868716"/>
          </a:xfrm>
          <a:prstGeom prst="rect">
            <a:avLst/>
          </a:prstGeom>
        </p:spPr>
      </p:pic>
      <p:pic>
        <p:nvPicPr>
          <p:cNvPr id="10" name="Picture 9">
            <a:extLst>
              <a:ext uri="{FF2B5EF4-FFF2-40B4-BE49-F238E27FC236}">
                <a16:creationId xmlns:a16="http://schemas.microsoft.com/office/drawing/2014/main" id="{CA7CFCBE-681E-A46E-3B07-05D95BB87687}"/>
              </a:ext>
            </a:extLst>
          </p:cNvPr>
          <p:cNvPicPr>
            <a:picLocks noChangeAspect="1"/>
          </p:cNvPicPr>
          <p:nvPr/>
        </p:nvPicPr>
        <p:blipFill>
          <a:blip r:embed="rId4"/>
          <a:stretch>
            <a:fillRect/>
          </a:stretch>
        </p:blipFill>
        <p:spPr>
          <a:xfrm>
            <a:off x="5490339" y="3885421"/>
            <a:ext cx="3286579" cy="1868714"/>
          </a:xfrm>
          <a:prstGeom prst="rect">
            <a:avLst/>
          </a:prstGeom>
        </p:spPr>
      </p:pic>
      <p:pic>
        <p:nvPicPr>
          <p:cNvPr id="11" name="Picture 10">
            <a:extLst>
              <a:ext uri="{FF2B5EF4-FFF2-40B4-BE49-F238E27FC236}">
                <a16:creationId xmlns:a16="http://schemas.microsoft.com/office/drawing/2014/main" id="{9B52B240-1E89-7A24-D663-1BC1C95BF690}"/>
              </a:ext>
            </a:extLst>
          </p:cNvPr>
          <p:cNvPicPr>
            <a:picLocks noChangeAspect="1"/>
          </p:cNvPicPr>
          <p:nvPr/>
        </p:nvPicPr>
        <p:blipFill>
          <a:blip r:embed="rId5"/>
          <a:stretch>
            <a:fillRect/>
          </a:stretch>
        </p:blipFill>
        <p:spPr>
          <a:xfrm>
            <a:off x="2199512" y="2016706"/>
            <a:ext cx="3286580" cy="1868716"/>
          </a:xfrm>
          <a:prstGeom prst="rect">
            <a:avLst/>
          </a:prstGeom>
          <a:ln>
            <a:noFill/>
          </a:ln>
        </p:spPr>
      </p:pic>
      <p:pic>
        <p:nvPicPr>
          <p:cNvPr id="12" name="Picture 11">
            <a:extLst>
              <a:ext uri="{FF2B5EF4-FFF2-40B4-BE49-F238E27FC236}">
                <a16:creationId xmlns:a16="http://schemas.microsoft.com/office/drawing/2014/main" id="{1DB6976E-740F-3CE0-ABCF-39FA9D9316E0}"/>
              </a:ext>
            </a:extLst>
          </p:cNvPr>
          <p:cNvPicPr>
            <a:picLocks noChangeAspect="1"/>
          </p:cNvPicPr>
          <p:nvPr/>
        </p:nvPicPr>
        <p:blipFill>
          <a:blip r:embed="rId6"/>
          <a:stretch>
            <a:fillRect/>
          </a:stretch>
        </p:blipFill>
        <p:spPr>
          <a:xfrm>
            <a:off x="2199511" y="3885421"/>
            <a:ext cx="3286578" cy="1868714"/>
          </a:xfrm>
          <a:prstGeom prst="rect">
            <a:avLst/>
          </a:prstGeom>
        </p:spPr>
      </p:pic>
      <p:pic>
        <p:nvPicPr>
          <p:cNvPr id="13" name="Picture 12">
            <a:extLst>
              <a:ext uri="{FF2B5EF4-FFF2-40B4-BE49-F238E27FC236}">
                <a16:creationId xmlns:a16="http://schemas.microsoft.com/office/drawing/2014/main" id="{88AB14EE-0E0E-A4A9-A307-B8EAE24B0B8C}"/>
              </a:ext>
            </a:extLst>
          </p:cNvPr>
          <p:cNvPicPr>
            <a:picLocks noChangeAspect="1"/>
          </p:cNvPicPr>
          <p:nvPr/>
        </p:nvPicPr>
        <p:blipFill>
          <a:blip r:embed="rId7"/>
          <a:stretch>
            <a:fillRect/>
          </a:stretch>
        </p:blipFill>
        <p:spPr>
          <a:xfrm>
            <a:off x="367081" y="1903604"/>
            <a:ext cx="2385787" cy="42390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5412504" y="1997775"/>
            <a:ext cx="2862130" cy="2048400"/>
          </a:xfrm>
          <a:prstGeom prst="rect">
            <a:avLst/>
          </a:prstGeom>
        </p:spPr>
        <p:txBody>
          <a:bodyPr spcFirstLastPara="1" wrap="square" lIns="91425" tIns="91425" rIns="91425" bIns="91425" anchor="t" anchorCtr="0">
            <a:noAutofit/>
          </a:bodyPr>
          <a:lstStyle/>
          <a:p>
            <a:pPr marL="0" indent="0"/>
            <a:r>
              <a:rPr lang="en"/>
              <a:t>Hardware:</a:t>
            </a:r>
          </a:p>
          <a:p>
            <a:pPr marL="0" indent="0"/>
            <a:r>
              <a:rPr lang="en"/>
              <a:t>Processing Power</a:t>
            </a:r>
          </a:p>
          <a:p>
            <a:pPr marL="0" indent="0"/>
            <a:endParaRPr lang="en"/>
          </a:p>
          <a:p>
            <a:pPr marL="0" indent="0"/>
            <a:r>
              <a:rPr lang="en"/>
              <a:t>Software:</a:t>
            </a:r>
          </a:p>
          <a:p>
            <a:pPr marL="0" indent="0"/>
            <a:r>
              <a:rPr lang="en-US"/>
              <a:t>High Learning Curve</a:t>
            </a:r>
            <a:endParaRPr/>
          </a:p>
        </p:txBody>
      </p:sp>
      <p:sp>
        <p:nvSpPr>
          <p:cNvPr id="2114" name="Google Shape;2114;p64"/>
          <p:cNvSpPr txBox="1">
            <a:spLocks noGrp="1"/>
          </p:cNvSpPr>
          <p:nvPr>
            <p:ph type="title"/>
          </p:nvPr>
        </p:nvSpPr>
        <p:spPr>
          <a:xfrm>
            <a:off x="938500" y="1302275"/>
            <a:ext cx="4629300" cy="941400"/>
          </a:xfrm>
          <a:prstGeom prst="rect">
            <a:avLst/>
          </a:prstGeom>
        </p:spPr>
        <p:txBody>
          <a:bodyPr spcFirstLastPara="1" wrap="square" lIns="91425" tIns="91425" rIns="91425" bIns="91425" anchor="t" anchorCtr="0">
            <a:noAutofit/>
          </a:bodyPr>
          <a:lstStyle/>
          <a:p>
            <a:r>
              <a:rPr lang="en"/>
              <a:t>Limitations</a:t>
            </a:r>
            <a:endParaRPr/>
          </a:p>
        </p:txBody>
      </p:sp>
      <p:cxnSp>
        <p:nvCxnSpPr>
          <p:cNvPr id="2115" name="Google Shape;2115;p64"/>
          <p:cNvCxnSpPr/>
          <p:nvPr/>
        </p:nvCxnSpPr>
        <p:spPr>
          <a:xfrm>
            <a:off x="102620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rotWithShape="1">
          <a:blip r:embed="rId3">
            <a:alphaModFix/>
          </a:blip>
          <a:srcRect b="15832"/>
          <a:stretch/>
        </p:blipFill>
        <p:spPr>
          <a:xfrm>
            <a:off x="1221396" y="2546086"/>
            <a:ext cx="3320651" cy="2012537"/>
          </a:xfrm>
          <a:prstGeom prst="rect">
            <a:avLst/>
          </a:prstGeom>
          <a:noFill/>
          <a:ln>
            <a:noFill/>
          </a:ln>
        </p:spPr>
      </p:pic>
      <p:grpSp>
        <p:nvGrpSpPr>
          <p:cNvPr id="2117" name="Google Shape;2117;p64"/>
          <p:cNvGrpSpPr/>
          <p:nvPr/>
        </p:nvGrpSpPr>
        <p:grpSpPr>
          <a:xfrm>
            <a:off x="462233" y="1993108"/>
            <a:ext cx="4374559" cy="3254546"/>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a:spcBef>
                  <a:spcPts val="0"/>
                </a:spcBef>
                <a:spcAft>
                  <a:spcPts val="0"/>
                </a:spcAft>
              </a:pPr>
              <a:endParaRPr/>
            </a:p>
          </p:txBody>
        </p:sp>
      </p:grpSp>
      <p:pic>
        <p:nvPicPr>
          <p:cNvPr id="2" name="Picture 1" descr="A screenshot of a computer&#10;&#10;Description automatically generated">
            <a:extLst>
              <a:ext uri="{FF2B5EF4-FFF2-40B4-BE49-F238E27FC236}">
                <a16:creationId xmlns:a16="http://schemas.microsoft.com/office/drawing/2014/main" id="{D1880F03-2915-6429-A8A7-09BC0ADC0A05}"/>
              </a:ext>
            </a:extLst>
          </p:cNvPr>
          <p:cNvPicPr>
            <a:picLocks noChangeAspect="1"/>
          </p:cNvPicPr>
          <p:nvPr/>
        </p:nvPicPr>
        <p:blipFill rotWithShape="1">
          <a:blip r:embed="rId4"/>
          <a:srcRect l="-12123" t="-1" r="-1" b="-326"/>
          <a:stretch/>
        </p:blipFill>
        <p:spPr>
          <a:xfrm>
            <a:off x="141439" y="2146197"/>
            <a:ext cx="4532522" cy="2412426"/>
          </a:xfrm>
          <a:prstGeom prst="rect">
            <a:avLst/>
          </a:prstGeom>
          <a:ln w="57150">
            <a:noFill/>
          </a:ln>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1302275"/>
            <a:ext cx="4702200" cy="941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a:t>Recommendations for Future Work</a:t>
            </a:r>
            <a:endParaRPr/>
          </a:p>
        </p:txBody>
      </p:sp>
      <p:sp>
        <p:nvSpPr>
          <p:cNvPr id="1961" name="Google Shape;1961;p54"/>
          <p:cNvSpPr txBox="1">
            <a:spLocks noGrp="1"/>
          </p:cNvSpPr>
          <p:nvPr>
            <p:ph type="subTitle" idx="4294967295"/>
          </p:nvPr>
        </p:nvSpPr>
        <p:spPr>
          <a:xfrm>
            <a:off x="1026199" y="2274677"/>
            <a:ext cx="3719971" cy="1605808"/>
          </a:xfrm>
          <a:prstGeom prst="rect">
            <a:avLst/>
          </a:prstGeom>
        </p:spPr>
        <p:txBody>
          <a:bodyPr spcFirstLastPara="1" vert="horz" wrap="square" lIns="91425" tIns="91425" rIns="91425" bIns="91425" numCol="1" anchor="t" anchorCtr="0" compatLnSpc="1">
            <a:prstTxWarp prst="textNoShape">
              <a:avLst/>
            </a:prstTxWarp>
            <a:noAutofit/>
          </a:bodyPr>
          <a:lstStyle/>
          <a:p>
            <a:pPr marL="0" indent="0">
              <a:spcBef>
                <a:spcPts val="0"/>
              </a:spcBef>
              <a:spcAft>
                <a:spcPts val="1600"/>
              </a:spcAft>
              <a:buNone/>
            </a:pPr>
            <a:r>
              <a:rPr lang="en-US" sz="1400" b="1">
                <a:solidFill>
                  <a:schemeClr val="lt1"/>
                </a:solidFill>
              </a:rPr>
              <a:t>Spring Plans</a:t>
            </a:r>
          </a:p>
          <a:p>
            <a:pPr marL="0" indent="0">
              <a:spcBef>
                <a:spcPts val="0"/>
              </a:spcBef>
              <a:spcAft>
                <a:spcPts val="1600"/>
              </a:spcAft>
              <a:buNone/>
            </a:pPr>
            <a:r>
              <a:rPr lang="en-US" sz="1400" b="1">
                <a:solidFill>
                  <a:schemeClr val="lt1"/>
                </a:solidFill>
              </a:rPr>
              <a:t>Future Work</a:t>
            </a:r>
          </a:p>
          <a:p>
            <a:pPr marL="0" indent="0">
              <a:spcBef>
                <a:spcPts val="0"/>
              </a:spcBef>
              <a:spcAft>
                <a:spcPts val="1600"/>
              </a:spcAft>
              <a:buNone/>
            </a:pPr>
            <a:r>
              <a:rPr lang="en-US" sz="1400">
                <a:solidFill>
                  <a:schemeClr val="lt1"/>
                </a:solidFill>
              </a:rPr>
              <a:t>	- More Structural Lessons</a:t>
            </a:r>
          </a:p>
          <a:p>
            <a:pPr marL="0" indent="0">
              <a:spcBef>
                <a:spcPts val="0"/>
              </a:spcBef>
              <a:spcAft>
                <a:spcPts val="1600"/>
              </a:spcAft>
              <a:buNone/>
            </a:pPr>
            <a:r>
              <a:rPr lang="en-US" sz="1400">
                <a:solidFill>
                  <a:schemeClr val="lt1"/>
                </a:solidFill>
              </a:rPr>
              <a:t>	- Deploy Beta</a:t>
            </a:r>
          </a:p>
        </p:txBody>
      </p:sp>
      <p:cxnSp>
        <p:nvCxnSpPr>
          <p:cNvPr id="1969" name="Google Shape;1969;p54"/>
          <p:cNvCxnSpPr/>
          <p:nvPr/>
        </p:nvCxnSpPr>
        <p:spPr>
          <a:xfrm>
            <a:off x="102620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descr="A diagram of a diagram&#10;&#10;Description automatically generated">
            <a:extLst>
              <a:ext uri="{FF2B5EF4-FFF2-40B4-BE49-F238E27FC236}">
                <a16:creationId xmlns:a16="http://schemas.microsoft.com/office/drawing/2014/main" id="{2B133878-3269-7A6A-21F2-FB1B974D2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80485"/>
            <a:ext cx="9144000" cy="2977515"/>
          </a:xfrm>
          <a:prstGeom prst="rect">
            <a:avLst/>
          </a:prstGeom>
        </p:spPr>
      </p:pic>
      <p:pic>
        <p:nvPicPr>
          <p:cNvPr id="6" name="Picture 5" descr="LED Resistor Values | Current Limiting Resistor">
            <a:extLst>
              <a:ext uri="{FF2B5EF4-FFF2-40B4-BE49-F238E27FC236}">
                <a16:creationId xmlns:a16="http://schemas.microsoft.com/office/drawing/2014/main" id="{4E48B44A-D472-2818-5550-F7173C703147}"/>
              </a:ext>
            </a:extLst>
          </p:cNvPr>
          <p:cNvPicPr>
            <a:picLocks noChangeAspect="1"/>
          </p:cNvPicPr>
          <p:nvPr/>
        </p:nvPicPr>
        <p:blipFill>
          <a:blip r:embed="rId4"/>
          <a:stretch>
            <a:fillRect/>
          </a:stretch>
        </p:blipFill>
        <p:spPr>
          <a:xfrm>
            <a:off x="5410840" y="1772975"/>
            <a:ext cx="3515445" cy="1969612"/>
          </a:xfrm>
          <a:prstGeom prst="rect">
            <a:avLst/>
          </a:prstGeom>
          <a:ln w="57150">
            <a:solidFill>
              <a:schemeClr val="bg2"/>
            </a:solidFill>
          </a:ln>
        </p:spPr>
      </p:pic>
    </p:spTree>
    <p:extLst>
      <p:ext uri="{BB962C8B-B14F-4D97-AF65-F5344CB8AC3E}">
        <p14:creationId xmlns:p14="http://schemas.microsoft.com/office/powerpoint/2010/main" val="28397276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1302275"/>
            <a:ext cx="4629300" cy="941400"/>
          </a:xfrm>
          <a:prstGeom prst="rect">
            <a:avLst/>
          </a:prstGeom>
        </p:spPr>
        <p:txBody>
          <a:bodyPr spcFirstLastPara="1" wrap="square" lIns="91425" tIns="91425" rIns="91425" bIns="91425" anchor="t" anchorCtr="0">
            <a:noAutofit/>
          </a:bodyPr>
          <a:lstStyle/>
          <a:p>
            <a:r>
              <a:rPr lang="en"/>
              <a:t>Individual Contributions</a:t>
            </a:r>
            <a:endParaRPr>
              <a:solidFill>
                <a:schemeClr val="accent1"/>
              </a:solidFill>
            </a:endParaRPr>
          </a:p>
        </p:txBody>
      </p:sp>
      <p:sp>
        <p:nvSpPr>
          <p:cNvPr id="215" name="Google Shape;215;p44"/>
          <p:cNvSpPr txBox="1">
            <a:spLocks noGrp="1"/>
          </p:cNvSpPr>
          <p:nvPr>
            <p:ph type="body" idx="1"/>
          </p:nvPr>
        </p:nvSpPr>
        <p:spPr>
          <a:xfrm>
            <a:off x="901924" y="2243674"/>
            <a:ext cx="5413532" cy="3706021"/>
          </a:xfrm>
          <a:prstGeom prst="rect">
            <a:avLst/>
          </a:prstGeom>
        </p:spPr>
        <p:txBody>
          <a:bodyPr spcFirstLastPara="1" wrap="square" lIns="91425" tIns="91425" rIns="91425" bIns="91425" anchor="t" anchorCtr="0">
            <a:noAutofit/>
          </a:bodyPr>
          <a:lstStyle/>
          <a:p>
            <a:pPr marL="0" indent="0">
              <a:buNone/>
            </a:pPr>
            <a:r>
              <a:rPr lang="en-US" b="1"/>
              <a:t>Joren Cruz</a:t>
            </a:r>
          </a:p>
          <a:p>
            <a:pPr marL="285750" indent="-285750"/>
            <a:r>
              <a:rPr lang="en-US" b="1"/>
              <a:t>Support Roles</a:t>
            </a:r>
            <a:r>
              <a:rPr lang="en-US"/>
              <a:t>: Archivist, Scheduler</a:t>
            </a:r>
          </a:p>
          <a:p>
            <a:pPr marL="285750" indent="-285750"/>
            <a:r>
              <a:rPr lang="en-US" b="1"/>
              <a:t>Most Significant Contribution: </a:t>
            </a:r>
            <a:r>
              <a:rPr lang="en-US"/>
              <a:t>GitHub Repository, Documentation, Unreal Research</a:t>
            </a:r>
          </a:p>
          <a:p>
            <a:pPr marL="0" indent="0">
              <a:buNone/>
            </a:pPr>
            <a:endParaRPr lang="en-US"/>
          </a:p>
          <a:p>
            <a:pPr marL="0" indent="0">
              <a:buNone/>
            </a:pPr>
            <a:r>
              <a:rPr lang="en-US" b="1"/>
              <a:t>Diego Tapia</a:t>
            </a:r>
          </a:p>
          <a:p>
            <a:pPr marL="285750" indent="-285750"/>
            <a:r>
              <a:rPr lang="en-US" b="1"/>
              <a:t>Support Roles: </a:t>
            </a:r>
            <a:r>
              <a:rPr lang="en-US"/>
              <a:t>Point of Contact</a:t>
            </a:r>
          </a:p>
          <a:p>
            <a:pPr marL="285750" indent="-285750"/>
            <a:r>
              <a:rPr lang="en-US" b="1"/>
              <a:t>Most Significant Contribution:</a:t>
            </a:r>
            <a:r>
              <a:rPr lang="en-US"/>
              <a:t> Documentation, Skeleton Assets</a:t>
            </a:r>
          </a:p>
          <a:p>
            <a:pPr marL="0" indent="0">
              <a:buNone/>
            </a:pPr>
            <a:endParaRPr lang="en-US"/>
          </a:p>
          <a:p>
            <a:pPr marL="0" indent="0">
              <a:buNone/>
            </a:pPr>
            <a:r>
              <a:rPr lang="en-US" b="1"/>
              <a:t>Daniel Wang</a:t>
            </a:r>
          </a:p>
          <a:p>
            <a:pPr marL="285750" indent="-285750"/>
            <a:r>
              <a:rPr lang="en-US" b="1"/>
              <a:t>Support Roles: </a:t>
            </a:r>
            <a:r>
              <a:rPr lang="en-US"/>
              <a:t>Editor, Treasurer</a:t>
            </a:r>
          </a:p>
          <a:p>
            <a:pPr marL="285750" indent="-285750"/>
            <a:r>
              <a:rPr lang="en-US" b="1"/>
              <a:t>Most Significant Contribution: </a:t>
            </a:r>
            <a:r>
              <a:rPr lang="en-US"/>
              <a:t>Environment Development, GitHub Repository, Diagrams, and Documentation​</a:t>
            </a:r>
          </a:p>
          <a:p>
            <a:pPr marL="285750" indent="-285750"/>
            <a:endParaRPr lang="en-US"/>
          </a:p>
        </p:txBody>
      </p:sp>
      <p:cxnSp>
        <p:nvCxnSpPr>
          <p:cNvPr id="216" name="Google Shape;216;p44"/>
          <p:cNvCxnSpPr/>
          <p:nvPr/>
        </p:nvCxnSpPr>
        <p:spPr>
          <a:xfrm>
            <a:off x="102620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a:extLst>
              <a:ext uri="{FF2B5EF4-FFF2-40B4-BE49-F238E27FC236}">
                <a16:creationId xmlns:a16="http://schemas.microsoft.com/office/drawing/2014/main" id="{8D0996D8-F4ED-24FC-D67B-8D3778C6A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936" y="432871"/>
            <a:ext cx="2259560" cy="2243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69"/>
          <p:cNvSpPr txBox="1">
            <a:spLocks noGrp="1"/>
          </p:cNvSpPr>
          <p:nvPr>
            <p:ph type="title"/>
          </p:nvPr>
        </p:nvSpPr>
        <p:spPr>
          <a:xfrm>
            <a:off x="938500" y="1302275"/>
            <a:ext cx="4629300" cy="941400"/>
          </a:xfrm>
          <a:prstGeom prst="rect">
            <a:avLst/>
          </a:prstGeom>
        </p:spPr>
        <p:txBody>
          <a:bodyPr spcFirstLastPara="1" wrap="square" lIns="91425" tIns="91425" rIns="91425" bIns="91425" anchor="t" anchorCtr="0">
            <a:noAutofit/>
          </a:bodyPr>
          <a:lstStyle/>
          <a:p>
            <a:r>
              <a:rPr lang="en"/>
              <a:t>Thank You!</a:t>
            </a:r>
            <a:endParaRPr/>
          </a:p>
        </p:txBody>
      </p:sp>
      <p:cxnSp>
        <p:nvCxnSpPr>
          <p:cNvPr id="2181" name="Google Shape;2181;p69"/>
          <p:cNvCxnSpPr/>
          <p:nvPr/>
        </p:nvCxnSpPr>
        <p:spPr>
          <a:xfrm>
            <a:off x="102620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descr="A hand in a glove pointing at a cartoon dog&#10;&#10;Description automatically generated">
            <a:extLst>
              <a:ext uri="{FF2B5EF4-FFF2-40B4-BE49-F238E27FC236}">
                <a16:creationId xmlns:a16="http://schemas.microsoft.com/office/drawing/2014/main" id="{FA3FA4F5-9726-D1A4-26F6-FAB562B30FB9}"/>
              </a:ext>
            </a:extLst>
          </p:cNvPr>
          <p:cNvPicPr>
            <a:picLocks noChangeAspect="1"/>
          </p:cNvPicPr>
          <p:nvPr/>
        </p:nvPicPr>
        <p:blipFill rotWithShape="1">
          <a:blip r:embed="rId3"/>
          <a:srcRect t="2770" b="4781"/>
          <a:stretch/>
        </p:blipFill>
        <p:spPr>
          <a:xfrm>
            <a:off x="875473" y="2133601"/>
            <a:ext cx="7393054" cy="3842654"/>
          </a:xfrm>
          <a:prstGeom prst="rect">
            <a:avLst/>
          </a:prstGeom>
          <a:ln w="76200">
            <a:solidFill>
              <a:schemeClr val="bg2"/>
            </a:solidFill>
          </a:ln>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1302275"/>
            <a:ext cx="4629300" cy="941400"/>
          </a:xfrm>
          <a:prstGeom prst="rect">
            <a:avLst/>
          </a:prstGeom>
        </p:spPr>
        <p:txBody>
          <a:bodyPr spcFirstLastPara="1" wrap="square" lIns="91425" tIns="91425" rIns="91425" bIns="91425" anchor="t" anchorCtr="0">
            <a:noAutofit/>
          </a:bodyPr>
          <a:lstStyle/>
          <a:p>
            <a:r>
              <a:rPr lang="en-US"/>
              <a:t>Questions?</a:t>
            </a:r>
            <a:endParaRPr/>
          </a:p>
        </p:txBody>
      </p:sp>
      <p:cxnSp>
        <p:nvCxnSpPr>
          <p:cNvPr id="2192" name="Google Shape;2192;p70"/>
          <p:cNvCxnSpPr/>
          <p:nvPr/>
        </p:nvCxnSpPr>
        <p:spPr>
          <a:xfrm>
            <a:off x="102620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D9FDA306-B0FE-CC7D-D35B-E85B8CF99C25}"/>
              </a:ext>
            </a:extLst>
          </p:cNvPr>
          <p:cNvPicPr>
            <a:picLocks noChangeAspect="1"/>
          </p:cNvPicPr>
          <p:nvPr/>
        </p:nvPicPr>
        <p:blipFill>
          <a:blip r:embed="rId3"/>
          <a:stretch>
            <a:fillRect/>
          </a:stretch>
        </p:blipFill>
        <p:spPr>
          <a:xfrm>
            <a:off x="512225" y="1965906"/>
            <a:ext cx="4057650" cy="2286000"/>
          </a:xfrm>
          <a:prstGeom prst="rect">
            <a:avLst/>
          </a:prstGeom>
          <a:ln>
            <a:noFill/>
          </a:ln>
        </p:spPr>
      </p:pic>
      <p:pic>
        <p:nvPicPr>
          <p:cNvPr id="5" name="Picture 4">
            <a:extLst>
              <a:ext uri="{FF2B5EF4-FFF2-40B4-BE49-F238E27FC236}">
                <a16:creationId xmlns:a16="http://schemas.microsoft.com/office/drawing/2014/main" id="{004D8E85-41DA-E3EA-A077-A03ABEA0079D}"/>
              </a:ext>
            </a:extLst>
          </p:cNvPr>
          <p:cNvPicPr>
            <a:picLocks noChangeAspect="1"/>
          </p:cNvPicPr>
          <p:nvPr/>
        </p:nvPicPr>
        <p:blipFill>
          <a:blip r:embed="rId4"/>
          <a:stretch>
            <a:fillRect/>
          </a:stretch>
        </p:blipFill>
        <p:spPr>
          <a:xfrm>
            <a:off x="4574125" y="1965906"/>
            <a:ext cx="4057650" cy="2286000"/>
          </a:xfrm>
          <a:prstGeom prst="rect">
            <a:avLst/>
          </a:prstGeom>
        </p:spPr>
      </p:pic>
      <p:pic>
        <p:nvPicPr>
          <p:cNvPr id="6" name="Picture 5">
            <a:extLst>
              <a:ext uri="{FF2B5EF4-FFF2-40B4-BE49-F238E27FC236}">
                <a16:creationId xmlns:a16="http://schemas.microsoft.com/office/drawing/2014/main" id="{B65245A5-4326-BB49-F331-7E72E8563F4E}"/>
              </a:ext>
            </a:extLst>
          </p:cNvPr>
          <p:cNvPicPr>
            <a:picLocks noChangeAspect="1"/>
          </p:cNvPicPr>
          <p:nvPr/>
        </p:nvPicPr>
        <p:blipFill>
          <a:blip r:embed="rId5"/>
          <a:stretch>
            <a:fillRect/>
          </a:stretch>
        </p:blipFill>
        <p:spPr>
          <a:xfrm>
            <a:off x="512224" y="4251907"/>
            <a:ext cx="4057650" cy="2286000"/>
          </a:xfrm>
          <a:prstGeom prst="rect">
            <a:avLst/>
          </a:prstGeom>
        </p:spPr>
      </p:pic>
      <p:pic>
        <p:nvPicPr>
          <p:cNvPr id="7" name="Picture 6">
            <a:extLst>
              <a:ext uri="{FF2B5EF4-FFF2-40B4-BE49-F238E27FC236}">
                <a16:creationId xmlns:a16="http://schemas.microsoft.com/office/drawing/2014/main" id="{2032505B-3E31-C0AF-7C0C-CB67FD018C31}"/>
              </a:ext>
            </a:extLst>
          </p:cNvPr>
          <p:cNvPicPr>
            <a:picLocks noChangeAspect="1"/>
          </p:cNvPicPr>
          <p:nvPr/>
        </p:nvPicPr>
        <p:blipFill>
          <a:blip r:embed="rId6"/>
          <a:stretch>
            <a:fillRect/>
          </a:stretch>
        </p:blipFill>
        <p:spPr>
          <a:xfrm>
            <a:off x="4574125" y="4251907"/>
            <a:ext cx="4057650" cy="228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1302275"/>
            <a:ext cx="4629300" cy="941400"/>
          </a:xfrm>
          <a:prstGeom prst="rect">
            <a:avLst/>
          </a:prstGeom>
        </p:spPr>
        <p:txBody>
          <a:bodyPr spcFirstLastPara="1" wrap="square" lIns="91425" tIns="91425" rIns="91425" bIns="91425" anchor="t" anchorCtr="0">
            <a:noAutofit/>
          </a:bodyPr>
          <a:lstStyle/>
          <a:p>
            <a:r>
              <a:rPr lang="en"/>
              <a:t>Introduction</a:t>
            </a:r>
            <a:endParaRPr>
              <a:solidFill>
                <a:schemeClr val="accent1"/>
              </a:solidFill>
            </a:endParaRPr>
          </a:p>
        </p:txBody>
      </p:sp>
      <p:sp>
        <p:nvSpPr>
          <p:cNvPr id="215" name="Google Shape;215;p44"/>
          <p:cNvSpPr txBox="1">
            <a:spLocks noGrp="1"/>
          </p:cNvSpPr>
          <p:nvPr>
            <p:ph type="body" idx="1"/>
          </p:nvPr>
        </p:nvSpPr>
        <p:spPr>
          <a:xfrm>
            <a:off x="938500" y="2516525"/>
            <a:ext cx="4946400" cy="2760900"/>
          </a:xfrm>
          <a:prstGeom prst="rect">
            <a:avLst/>
          </a:prstGeom>
        </p:spPr>
        <p:txBody>
          <a:bodyPr spcFirstLastPara="1" wrap="square" lIns="91425" tIns="91425" rIns="91425" bIns="91425" anchor="t" anchorCtr="0">
            <a:noAutofit/>
          </a:bodyPr>
          <a:lstStyle/>
          <a:p>
            <a:pPr marL="285750" indent="-285750"/>
            <a:r>
              <a:rPr lang="en-US" sz="1600"/>
              <a:t>COVID-era highlights the challenge of remote education</a:t>
            </a:r>
          </a:p>
          <a:p>
            <a:pPr marL="0" indent="0">
              <a:buNone/>
            </a:pPr>
            <a:endParaRPr lang="en-US" sz="1600"/>
          </a:p>
          <a:p>
            <a:pPr marL="285750" indent="-285750"/>
            <a:r>
              <a:rPr lang="en-US" sz="1600"/>
              <a:t>Piloting UAlbany’s first XR Lab</a:t>
            </a:r>
          </a:p>
          <a:p>
            <a:pPr marL="0" indent="0">
              <a:buNone/>
            </a:pPr>
            <a:endParaRPr lang="en-US" sz="1600"/>
          </a:p>
          <a:p>
            <a:pPr marL="285750" indent="-285750"/>
            <a:r>
              <a:rPr lang="en-US" sz="1600"/>
              <a:t>Immersive and Experiential Learning</a:t>
            </a:r>
          </a:p>
        </p:txBody>
      </p:sp>
      <p:cxnSp>
        <p:nvCxnSpPr>
          <p:cNvPr id="216" name="Google Shape;216;p44"/>
          <p:cNvCxnSpPr/>
          <p:nvPr/>
        </p:nvCxnSpPr>
        <p:spPr>
          <a:xfrm>
            <a:off x="102620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FAA0A165-4F2A-FD70-1C0B-6D50EEDF143E}"/>
              </a:ext>
            </a:extLst>
          </p:cNvPr>
          <p:cNvSpPr txBox="1"/>
          <p:nvPr/>
        </p:nvSpPr>
        <p:spPr>
          <a:xfrm>
            <a:off x="288260" y="6373614"/>
            <a:ext cx="1300480" cy="276999"/>
          </a:xfrm>
          <a:prstGeom prst="rect">
            <a:avLst/>
          </a:prstGeom>
          <a:noFill/>
        </p:spPr>
        <p:txBody>
          <a:bodyPr wrap="square">
            <a:spAutoFit/>
          </a:bodyPr>
          <a:lstStyle/>
          <a:p>
            <a:r>
              <a:rPr lang="en-US" sz="1200">
                <a:solidFill>
                  <a:schemeClr val="bg1"/>
                </a:solidFill>
                <a:latin typeface="Montserrat" panose="00000500000000000000" pitchFamily="2" charset="0"/>
              </a:rPr>
              <a:t>XR FALL 2023</a:t>
            </a:r>
          </a:p>
        </p:txBody>
      </p:sp>
      <p:pic>
        <p:nvPicPr>
          <p:cNvPr id="4" name="Picture 3" descr="A screenshot of a video game&#10;&#10;Description automatically generated">
            <a:extLst>
              <a:ext uri="{FF2B5EF4-FFF2-40B4-BE49-F238E27FC236}">
                <a16:creationId xmlns:a16="http://schemas.microsoft.com/office/drawing/2014/main" id="{01E0BCF2-3CDD-0FD9-F9E4-54E67FA51B5B}"/>
              </a:ext>
            </a:extLst>
          </p:cNvPr>
          <p:cNvPicPr>
            <a:picLocks noChangeAspect="1"/>
          </p:cNvPicPr>
          <p:nvPr/>
        </p:nvPicPr>
        <p:blipFill>
          <a:blip r:embed="rId3"/>
          <a:stretch>
            <a:fillRect/>
          </a:stretch>
        </p:blipFill>
        <p:spPr>
          <a:xfrm>
            <a:off x="9387024" y="4355184"/>
            <a:ext cx="3610936" cy="2156929"/>
          </a:xfrm>
          <a:prstGeom prst="rect">
            <a:avLst/>
          </a:prstGeom>
          <a:ln w="57150">
            <a:solidFill>
              <a:schemeClr val="bg2"/>
            </a:solidFill>
          </a:ln>
        </p:spPr>
      </p:pic>
      <p:pic>
        <p:nvPicPr>
          <p:cNvPr id="5" name="Picture 4">
            <a:extLst>
              <a:ext uri="{FF2B5EF4-FFF2-40B4-BE49-F238E27FC236}">
                <a16:creationId xmlns:a16="http://schemas.microsoft.com/office/drawing/2014/main" id="{F0523727-78BF-5E70-394E-37165B441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274" y="1147654"/>
            <a:ext cx="2220991" cy="2946749"/>
          </a:xfrm>
          <a:prstGeom prst="rect">
            <a:avLst/>
          </a:prstGeom>
          <a:ln w="57150">
            <a:solidFill>
              <a:schemeClr val="bg2"/>
            </a:solid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05556E-6 4.07407E-6 L -0.42239 4.07407E-6 " pathEditMode="relative" rAng="0" ptsTypes="AA">
                                      <p:cBhvr>
                                        <p:cTn id="6" dur="2000" fill="hold"/>
                                        <p:tgtEl>
                                          <p:spTgt spid="5"/>
                                        </p:tgtEl>
                                        <p:attrNameLst>
                                          <p:attrName>ppt_x</p:attrName>
                                          <p:attrName>ppt_y</p:attrName>
                                        </p:attrNameLst>
                                      </p:cBhvr>
                                      <p:rCtr x="-21128" y="0"/>
                                    </p:animMotion>
                                  </p:childTnLst>
                                </p:cTn>
                              </p:par>
                              <p:par>
                                <p:cTn id="7" presetID="35" presetClass="path" presetSubtype="0" accel="50000" decel="50000" fill="hold" nodeType="withEffect">
                                  <p:stCondLst>
                                    <p:cond delay="0"/>
                                  </p:stCondLst>
                                  <p:childTnLst>
                                    <p:animMotion origin="layout" path="M 1.66667E-6 3.7037E-7 L -0.58038 0.00046 " pathEditMode="relative" rAng="0" ptsTypes="AA">
                                      <p:cBhvr>
                                        <p:cTn id="8" dur="2000" fill="hold"/>
                                        <p:tgtEl>
                                          <p:spTgt spid="4"/>
                                        </p:tgtEl>
                                        <p:attrNameLst>
                                          <p:attrName>ppt_x</p:attrName>
                                          <p:attrName>ppt_y</p:attrName>
                                        </p:attrNameLst>
                                      </p:cBhvr>
                                      <p:rCtr x="-29028" y="23"/>
                                    </p:animMotion>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4224 2.96296E-6 L -3.05556E-6 4.07407E-6 " pathEditMode="relative" rAng="0" ptsTypes="AA">
                                      <p:cBhvr>
                                        <p:cTn id="12" dur="2000" fill="hold"/>
                                        <p:tgtEl>
                                          <p:spTgt spid="5"/>
                                        </p:tgtEl>
                                        <p:attrNameLst>
                                          <p:attrName>ppt_x</p:attrName>
                                          <p:attrName>ppt_y</p:attrName>
                                        </p:attrNameLst>
                                      </p:cBhvr>
                                      <p:rCtr x="20833" y="69"/>
                                    </p:animMotion>
                                  </p:childTnLst>
                                </p:cTn>
                              </p:par>
                              <p:par>
                                <p:cTn id="13" presetID="63" presetClass="path" presetSubtype="0" accel="50000" decel="50000" fill="hold" nodeType="withEffect">
                                  <p:stCondLst>
                                    <p:cond delay="0"/>
                                  </p:stCondLst>
                                  <p:childTnLst>
                                    <p:animMotion origin="layout" path="M -0.58038 0.00046 L -4.72222E-6 -1.11111E-6 " pathEditMode="relative" rAng="0" ptsTypes="AA">
                                      <p:cBhvr>
                                        <p:cTn id="14" dur="2000" fill="hold"/>
                                        <p:tgtEl>
                                          <p:spTgt spid="4"/>
                                        </p:tgtEl>
                                        <p:attrNameLst>
                                          <p:attrName>ppt_x</p:attrName>
                                          <p:attrName>ppt_y</p:attrName>
                                        </p:attrNameLst>
                                      </p:cBhvr>
                                      <p:rCtr x="29010"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1302275"/>
            <a:ext cx="4629300" cy="941400"/>
          </a:xfrm>
          <a:prstGeom prst="rect">
            <a:avLst/>
          </a:prstGeom>
        </p:spPr>
        <p:txBody>
          <a:bodyPr spcFirstLastPara="1" wrap="square" lIns="91425" tIns="91425" rIns="91425" bIns="91425" anchor="t" anchorCtr="0">
            <a:noAutofit/>
          </a:bodyPr>
          <a:lstStyle/>
          <a:p>
            <a:r>
              <a:rPr lang="en"/>
              <a:t>Introduction</a:t>
            </a:r>
            <a:endParaRPr>
              <a:solidFill>
                <a:schemeClr val="accent1"/>
              </a:solidFill>
            </a:endParaRPr>
          </a:p>
        </p:txBody>
      </p:sp>
      <p:sp>
        <p:nvSpPr>
          <p:cNvPr id="215" name="Google Shape;215;p44"/>
          <p:cNvSpPr txBox="1">
            <a:spLocks noGrp="1"/>
          </p:cNvSpPr>
          <p:nvPr>
            <p:ph type="body" idx="1"/>
          </p:nvPr>
        </p:nvSpPr>
        <p:spPr>
          <a:xfrm>
            <a:off x="938499" y="2516525"/>
            <a:ext cx="3750067" cy="2760900"/>
          </a:xfrm>
          <a:prstGeom prst="rect">
            <a:avLst/>
          </a:prstGeom>
        </p:spPr>
        <p:txBody>
          <a:bodyPr spcFirstLastPara="1" wrap="square" lIns="91425" tIns="91425" rIns="91425" bIns="91425" anchor="t" anchorCtr="0">
            <a:noAutofit/>
          </a:bodyPr>
          <a:lstStyle/>
          <a:p>
            <a:pPr marL="285750" indent="-285750"/>
            <a:r>
              <a:rPr lang="en-US" sz="1600" b="1"/>
              <a:t>COVID-era highlights the challenge of remote education</a:t>
            </a:r>
          </a:p>
          <a:p>
            <a:pPr marL="0" indent="0">
              <a:buNone/>
            </a:pPr>
            <a:endParaRPr lang="en-US" sz="1600" b="1"/>
          </a:p>
          <a:p>
            <a:pPr marL="285750" indent="-285750"/>
            <a:r>
              <a:rPr lang="en-US" sz="1600" b="1"/>
              <a:t>Piloting UAlbany’s first XR Lab</a:t>
            </a:r>
          </a:p>
          <a:p>
            <a:pPr marL="0" indent="0">
              <a:buNone/>
            </a:pPr>
            <a:endParaRPr lang="en-US" sz="1600" b="1"/>
          </a:p>
          <a:p>
            <a:pPr marL="285750" indent="-285750"/>
            <a:r>
              <a:rPr lang="en-US" sz="1600" b="1"/>
              <a:t>Immersive and Experiential Learning</a:t>
            </a:r>
          </a:p>
        </p:txBody>
      </p:sp>
      <p:cxnSp>
        <p:nvCxnSpPr>
          <p:cNvPr id="216" name="Google Shape;216;p44"/>
          <p:cNvCxnSpPr/>
          <p:nvPr/>
        </p:nvCxnSpPr>
        <p:spPr>
          <a:xfrm>
            <a:off x="102620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FAA0A165-4F2A-FD70-1C0B-6D50EEDF143E}"/>
              </a:ext>
            </a:extLst>
          </p:cNvPr>
          <p:cNvSpPr txBox="1"/>
          <p:nvPr/>
        </p:nvSpPr>
        <p:spPr>
          <a:xfrm>
            <a:off x="288260" y="6373614"/>
            <a:ext cx="1300480" cy="276999"/>
          </a:xfrm>
          <a:prstGeom prst="rect">
            <a:avLst/>
          </a:prstGeom>
          <a:noFill/>
        </p:spPr>
        <p:txBody>
          <a:bodyPr wrap="square">
            <a:spAutoFit/>
          </a:bodyPr>
          <a:lstStyle/>
          <a:p>
            <a:r>
              <a:rPr lang="en-US" sz="1200">
                <a:solidFill>
                  <a:schemeClr val="bg1"/>
                </a:solidFill>
                <a:latin typeface="Montserrat" panose="00000500000000000000" pitchFamily="2" charset="0"/>
              </a:rPr>
              <a:t>XR FALL 2023</a:t>
            </a:r>
          </a:p>
        </p:txBody>
      </p:sp>
      <p:pic>
        <p:nvPicPr>
          <p:cNvPr id="2" name="Picture 1" descr="A white device with a purple light&#10;&#10;Description automatically generated">
            <a:extLst>
              <a:ext uri="{FF2B5EF4-FFF2-40B4-BE49-F238E27FC236}">
                <a16:creationId xmlns:a16="http://schemas.microsoft.com/office/drawing/2014/main" id="{6DBBA595-2874-7FBC-84CF-E8E6AF95D1AA}"/>
              </a:ext>
            </a:extLst>
          </p:cNvPr>
          <p:cNvPicPr>
            <a:picLocks noChangeAspect="1"/>
          </p:cNvPicPr>
          <p:nvPr/>
        </p:nvPicPr>
        <p:blipFill rotWithShape="1">
          <a:blip r:embed="rId3"/>
          <a:srcRect l="25017" t="6994" r="25671" b="23552"/>
          <a:stretch/>
        </p:blipFill>
        <p:spPr>
          <a:xfrm>
            <a:off x="4688567" y="-210611"/>
            <a:ext cx="8910866" cy="7068611"/>
          </a:xfrm>
          <a:prstGeom prst="rect">
            <a:avLst/>
          </a:prstGeom>
        </p:spPr>
      </p:pic>
    </p:spTree>
    <p:extLst>
      <p:ext uri="{BB962C8B-B14F-4D97-AF65-F5344CB8AC3E}">
        <p14:creationId xmlns:p14="http://schemas.microsoft.com/office/powerpoint/2010/main" val="296111297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3" name="Picture 2" descr="A white device with a purple light&#10;&#10;Description automatically generated">
            <a:extLst>
              <a:ext uri="{FF2B5EF4-FFF2-40B4-BE49-F238E27FC236}">
                <a16:creationId xmlns:a16="http://schemas.microsoft.com/office/drawing/2014/main" id="{FC8EDDA8-8CCD-4F6E-E6E6-767BEBD3EB9C}"/>
              </a:ext>
            </a:extLst>
          </p:cNvPr>
          <p:cNvPicPr>
            <a:picLocks noChangeAspect="1"/>
          </p:cNvPicPr>
          <p:nvPr/>
        </p:nvPicPr>
        <p:blipFill rotWithShape="1">
          <a:blip r:embed="rId3"/>
          <a:srcRect l="25017" t="6994" r="25671" b="23552"/>
          <a:stretch/>
        </p:blipFill>
        <p:spPr>
          <a:xfrm>
            <a:off x="-4455433" y="-210611"/>
            <a:ext cx="8910866" cy="7068611"/>
          </a:xfrm>
          <a:prstGeom prst="rect">
            <a:avLst/>
          </a:prstGeom>
        </p:spPr>
      </p:pic>
      <p:sp>
        <p:nvSpPr>
          <p:cNvPr id="5" name="Subtitle 4">
            <a:extLst>
              <a:ext uri="{FF2B5EF4-FFF2-40B4-BE49-F238E27FC236}">
                <a16:creationId xmlns:a16="http://schemas.microsoft.com/office/drawing/2014/main" id="{BED7DB23-C6FB-D4A1-80A1-813C7FC9D696}"/>
              </a:ext>
            </a:extLst>
          </p:cNvPr>
          <p:cNvSpPr>
            <a:spLocks noGrp="1"/>
          </p:cNvSpPr>
          <p:nvPr>
            <p:ph type="subTitle" idx="1"/>
          </p:nvPr>
        </p:nvSpPr>
        <p:spPr>
          <a:xfrm>
            <a:off x="6296828" y="1271272"/>
            <a:ext cx="1933742" cy="619600"/>
          </a:xfrm>
        </p:spPr>
        <p:txBody>
          <a:bodyPr/>
          <a:lstStyle/>
          <a:p>
            <a:r>
              <a:rPr lang="en-US" sz="2400">
                <a:latin typeface="Montserrat ExtraBold" panose="00000900000000000000" pitchFamily="2" charset="0"/>
              </a:rPr>
              <a:t>Agenda</a:t>
            </a:r>
          </a:p>
        </p:txBody>
      </p:sp>
      <p:cxnSp>
        <p:nvCxnSpPr>
          <p:cNvPr id="10" name="Google Shape;172;p39">
            <a:extLst>
              <a:ext uri="{FF2B5EF4-FFF2-40B4-BE49-F238E27FC236}">
                <a16:creationId xmlns:a16="http://schemas.microsoft.com/office/drawing/2014/main" id="{0CAC4257-20D9-EC31-569A-74345E361338}"/>
              </a:ext>
            </a:extLst>
          </p:cNvPr>
          <p:cNvCxnSpPr/>
          <p:nvPr/>
        </p:nvCxnSpPr>
        <p:spPr>
          <a:xfrm>
            <a:off x="546757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 name="Google Shape;171;p39">
            <a:extLst>
              <a:ext uri="{FF2B5EF4-FFF2-40B4-BE49-F238E27FC236}">
                <a16:creationId xmlns:a16="http://schemas.microsoft.com/office/drawing/2014/main" id="{FA0BCC96-9EFB-FFB6-0F0A-C9CC7635C46B}"/>
              </a:ext>
            </a:extLst>
          </p:cNvPr>
          <p:cNvSpPr txBox="1">
            <a:spLocks noGrp="1"/>
          </p:cNvSpPr>
          <p:nvPr>
            <p:ph type="ctrTitle"/>
          </p:nvPr>
        </p:nvSpPr>
        <p:spPr>
          <a:xfrm>
            <a:off x="5076169" y="2143292"/>
            <a:ext cx="3545802" cy="3805011"/>
          </a:xfrm>
          <a:prstGeom prst="rect">
            <a:avLst/>
          </a:prstGeom>
        </p:spPr>
        <p:txBody>
          <a:bodyPr spcFirstLastPara="1" wrap="square" lIns="91425" tIns="91425" rIns="91425" bIns="91425" anchor="t" anchorCtr="0">
            <a:noAutofit/>
          </a:bodyPr>
          <a:lstStyle/>
          <a:p>
            <a:pPr marL="285750" indent="-285750" algn="l">
              <a:buClr>
                <a:schemeClr val="bg1"/>
              </a:buClr>
              <a:buSzPct val="150000"/>
              <a:buFont typeface="Arial" panose="020B0604020202020204" pitchFamily="34" charset="0"/>
              <a:buChar char="•"/>
            </a:pPr>
            <a:r>
              <a:rPr lang="en-US" sz="1600">
                <a:latin typeface="Montserrat" panose="00000500000000000000" pitchFamily="2" charset="0"/>
              </a:rPr>
              <a:t>Background and Context</a:t>
            </a:r>
          </a:p>
          <a:p>
            <a:pPr marL="285750" indent="-285750" algn="l">
              <a:buClr>
                <a:schemeClr val="bg1"/>
              </a:buClr>
              <a:buSzPct val="150000"/>
              <a:buFont typeface="Arial" panose="020B0604020202020204" pitchFamily="34" charset="0"/>
              <a:buChar char="•"/>
            </a:pPr>
            <a:r>
              <a:rPr lang="en-US" sz="1600">
                <a:latin typeface="Montserrat" panose="00000500000000000000" pitchFamily="2" charset="0"/>
              </a:rPr>
              <a:t>Problem Statement</a:t>
            </a:r>
          </a:p>
          <a:p>
            <a:pPr marL="285750" indent="-285750" algn="l">
              <a:buClr>
                <a:schemeClr val="bg1"/>
              </a:buClr>
              <a:buSzPct val="150000"/>
              <a:buFont typeface="Arial" panose="020B0604020202020204" pitchFamily="34" charset="0"/>
              <a:buChar char="•"/>
            </a:pPr>
            <a:r>
              <a:rPr lang="en-US" sz="1600">
                <a:latin typeface="Montserrat" panose="00000500000000000000" pitchFamily="2" charset="0"/>
              </a:rPr>
              <a:t>Methodology</a:t>
            </a:r>
          </a:p>
          <a:p>
            <a:pPr marL="285750" indent="-285750" algn="l">
              <a:buClr>
                <a:schemeClr val="bg1"/>
              </a:buClr>
              <a:buSzPct val="150000"/>
              <a:buFont typeface="Arial" panose="020B0604020202020204" pitchFamily="34" charset="0"/>
              <a:buChar char="•"/>
            </a:pPr>
            <a:r>
              <a:rPr lang="en-US" sz="1600">
                <a:latin typeface="Montserrat" panose="00000500000000000000" pitchFamily="2" charset="0"/>
              </a:rPr>
              <a:t>Key System Requirements</a:t>
            </a:r>
          </a:p>
          <a:p>
            <a:pPr marL="285750" indent="-285750" algn="l">
              <a:buClr>
                <a:schemeClr val="bg1"/>
              </a:buClr>
              <a:buSzPct val="150000"/>
              <a:buFont typeface="Arial" panose="020B0604020202020204" pitchFamily="34" charset="0"/>
              <a:buChar char="•"/>
            </a:pPr>
            <a:r>
              <a:rPr lang="en-US" sz="1600">
                <a:latin typeface="Montserrat" panose="00000500000000000000" pitchFamily="2" charset="0"/>
              </a:rPr>
              <a:t>Logical Design</a:t>
            </a:r>
          </a:p>
          <a:p>
            <a:pPr marL="285750" indent="-285750" algn="l">
              <a:buClr>
                <a:schemeClr val="bg1"/>
              </a:buClr>
              <a:buSzPct val="150000"/>
              <a:buFont typeface="Arial" panose="020B0604020202020204" pitchFamily="34" charset="0"/>
              <a:buChar char="•"/>
            </a:pPr>
            <a:r>
              <a:rPr lang="en-US" sz="1600">
                <a:latin typeface="Montserrat" panose="00000500000000000000" pitchFamily="2" charset="0"/>
              </a:rPr>
              <a:t>Physical Design</a:t>
            </a:r>
          </a:p>
          <a:p>
            <a:pPr marL="285750" indent="-285750" algn="l">
              <a:buClr>
                <a:schemeClr val="bg1"/>
              </a:buClr>
              <a:buSzPct val="150000"/>
              <a:buFont typeface="Arial" panose="020B0604020202020204" pitchFamily="34" charset="0"/>
              <a:buChar char="•"/>
            </a:pPr>
            <a:r>
              <a:rPr lang="en-US" sz="1600">
                <a:latin typeface="Montserrat" panose="00000500000000000000" pitchFamily="2" charset="0"/>
              </a:rPr>
              <a:t>System Demonstration</a:t>
            </a:r>
          </a:p>
          <a:p>
            <a:pPr marL="285750" indent="-285750" algn="l">
              <a:buClr>
                <a:schemeClr val="bg1"/>
              </a:buClr>
              <a:buSzPct val="150000"/>
              <a:buFont typeface="Arial" panose="020B0604020202020204" pitchFamily="34" charset="0"/>
              <a:buChar char="•"/>
            </a:pPr>
            <a:r>
              <a:rPr lang="en-US" sz="1600">
                <a:latin typeface="Montserrat" panose="00000500000000000000" pitchFamily="2" charset="0"/>
              </a:rPr>
              <a:t>Limitations</a:t>
            </a:r>
          </a:p>
          <a:p>
            <a:pPr marL="285750" indent="-285750" algn="l">
              <a:buClr>
                <a:schemeClr val="bg1"/>
              </a:buClr>
              <a:buSzPct val="150000"/>
              <a:buFont typeface="Arial" panose="020B0604020202020204" pitchFamily="34" charset="0"/>
              <a:buChar char="•"/>
            </a:pPr>
            <a:r>
              <a:rPr lang="en-US" sz="1600">
                <a:latin typeface="Montserrat" panose="00000500000000000000" pitchFamily="2" charset="0"/>
              </a:rPr>
              <a:t>Future Work</a:t>
            </a:r>
          </a:p>
          <a:p>
            <a:pPr marL="285750" indent="-285750" algn="l">
              <a:buClr>
                <a:schemeClr val="bg1"/>
              </a:buClr>
              <a:buSzPct val="150000"/>
              <a:buFont typeface="Arial" panose="020B0604020202020204" pitchFamily="34" charset="0"/>
              <a:buChar char="•"/>
            </a:pPr>
            <a:r>
              <a:rPr lang="en-US" sz="1600">
                <a:latin typeface="Montserrat" panose="00000500000000000000" pitchFamily="2" charset="0"/>
              </a:rPr>
              <a:t>Individual Contributions</a:t>
            </a:r>
          </a:p>
          <a:p>
            <a:pPr marL="285750" indent="-285750" algn="l">
              <a:buClr>
                <a:schemeClr val="bg1"/>
              </a:buClr>
              <a:buSzPct val="150000"/>
              <a:buFont typeface="Arial" panose="020B0604020202020204" pitchFamily="34" charset="0"/>
              <a:buChar char="•"/>
            </a:pPr>
            <a:r>
              <a:rPr lang="en-US" sz="1600">
                <a:latin typeface="Montserrat" panose="00000500000000000000" pitchFamily="2" charset="0"/>
              </a:rPr>
              <a:t>Questions</a:t>
            </a:r>
            <a:endParaRPr sz="1600">
              <a:latin typeface="Montserrat" panose="00000500000000000000" pitchFamily="2" charset="0"/>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839835"/>
            <a:ext cx="4629300" cy="941400"/>
          </a:xfrm>
          <a:prstGeom prst="rect">
            <a:avLst/>
          </a:prstGeom>
        </p:spPr>
        <p:txBody>
          <a:bodyPr spcFirstLastPara="1" wrap="square" lIns="91425" tIns="91425" rIns="91425" bIns="91425" anchor="t" anchorCtr="0">
            <a:noAutofit/>
          </a:bodyPr>
          <a:lstStyle/>
          <a:p>
            <a:r>
              <a:rPr lang="en"/>
              <a:t>Background and Context</a:t>
            </a:r>
            <a:endParaRPr/>
          </a:p>
        </p:txBody>
      </p:sp>
      <p:cxnSp>
        <p:nvCxnSpPr>
          <p:cNvPr id="222" name="Google Shape;222;p45"/>
          <p:cNvCxnSpPr/>
          <p:nvPr/>
        </p:nvCxnSpPr>
        <p:spPr>
          <a:xfrm>
            <a:off x="1026200" y="80883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749025" y="2264642"/>
            <a:ext cx="2390100" cy="548400"/>
          </a:xfrm>
          <a:prstGeom prst="rect">
            <a:avLst/>
          </a:prstGeom>
        </p:spPr>
        <p:txBody>
          <a:bodyPr spcFirstLastPara="1" wrap="square" lIns="91425" tIns="91425" rIns="91425" bIns="91425" anchor="b" anchorCtr="0">
            <a:noAutofit/>
          </a:bodyPr>
          <a:lstStyle/>
          <a:p>
            <a:r>
              <a:rPr lang="en"/>
              <a:t>Revolutionary</a:t>
            </a:r>
            <a:endParaRPr/>
          </a:p>
        </p:txBody>
      </p:sp>
      <p:sp>
        <p:nvSpPr>
          <p:cNvPr id="224" name="Google Shape;224;p45"/>
          <p:cNvSpPr txBox="1">
            <a:spLocks noGrp="1"/>
          </p:cNvSpPr>
          <p:nvPr>
            <p:ph type="subTitle" idx="1"/>
          </p:nvPr>
        </p:nvSpPr>
        <p:spPr>
          <a:xfrm>
            <a:off x="1300014" y="2949542"/>
            <a:ext cx="3269289" cy="1235100"/>
          </a:xfrm>
          <a:prstGeom prst="rect">
            <a:avLst/>
          </a:prstGeom>
        </p:spPr>
        <p:txBody>
          <a:bodyPr spcFirstLastPara="1" wrap="square" lIns="91425" tIns="91425" rIns="91425" bIns="91425" anchor="t" anchorCtr="0">
            <a:noAutofit/>
          </a:bodyPr>
          <a:lstStyle/>
          <a:p>
            <a:pPr marL="0" indent="0"/>
            <a:r>
              <a:rPr lang="en-US"/>
              <a:t>Evolving landscape of education and technological advancements</a:t>
            </a:r>
          </a:p>
        </p:txBody>
      </p:sp>
      <p:sp>
        <p:nvSpPr>
          <p:cNvPr id="225" name="Google Shape;225;p45"/>
          <p:cNvSpPr txBox="1">
            <a:spLocks noGrp="1"/>
          </p:cNvSpPr>
          <p:nvPr>
            <p:ph type="title" idx="2"/>
          </p:nvPr>
        </p:nvSpPr>
        <p:spPr>
          <a:xfrm>
            <a:off x="4572000" y="2264642"/>
            <a:ext cx="2390100" cy="548400"/>
          </a:xfrm>
          <a:prstGeom prst="rect">
            <a:avLst/>
          </a:prstGeom>
        </p:spPr>
        <p:txBody>
          <a:bodyPr spcFirstLastPara="1" wrap="square" lIns="91425" tIns="91425" rIns="91425" bIns="91425" anchor="b" anchorCtr="0">
            <a:noAutofit/>
          </a:bodyPr>
          <a:lstStyle/>
          <a:p>
            <a:r>
              <a:rPr lang="en"/>
              <a:t>Applications</a:t>
            </a:r>
            <a:endParaRPr/>
          </a:p>
        </p:txBody>
      </p:sp>
      <p:sp>
        <p:nvSpPr>
          <p:cNvPr id="226" name="Google Shape;226;p45"/>
          <p:cNvSpPr txBox="1">
            <a:spLocks noGrp="1"/>
          </p:cNvSpPr>
          <p:nvPr>
            <p:ph type="subTitle" idx="3"/>
          </p:nvPr>
        </p:nvSpPr>
        <p:spPr>
          <a:xfrm>
            <a:off x="4572000" y="2949542"/>
            <a:ext cx="2390100" cy="1235100"/>
          </a:xfrm>
          <a:prstGeom prst="rect">
            <a:avLst/>
          </a:prstGeom>
        </p:spPr>
        <p:txBody>
          <a:bodyPr spcFirstLastPara="1" wrap="square" lIns="91425" tIns="91425" rIns="91425" bIns="91425" anchor="t" anchorCtr="0">
            <a:noAutofit/>
          </a:bodyPr>
          <a:lstStyle/>
          <a:p>
            <a:pPr marL="0" indent="0"/>
            <a:r>
              <a:rPr lang="en"/>
              <a:t>Effective in other STEM fields</a:t>
            </a:r>
            <a:endParaRPr/>
          </a:p>
        </p:txBody>
      </p:sp>
      <p:cxnSp>
        <p:nvCxnSpPr>
          <p:cNvPr id="227" name="Google Shape;227;p45"/>
          <p:cNvCxnSpPr/>
          <p:nvPr/>
        </p:nvCxnSpPr>
        <p:spPr>
          <a:xfrm>
            <a:off x="2808175" y="288556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4" name="Google Shape;228;p45">
            <a:extLst>
              <a:ext uri="{FF2B5EF4-FFF2-40B4-BE49-F238E27FC236}">
                <a16:creationId xmlns:a16="http://schemas.microsoft.com/office/drawing/2014/main" id="{CD819CAE-F20F-AA09-AA25-165DEA49671E}"/>
              </a:ext>
            </a:extLst>
          </p:cNvPr>
          <p:cNvCxnSpPr/>
          <p:nvPr/>
        </p:nvCxnSpPr>
        <p:spPr>
          <a:xfrm>
            <a:off x="5631151" y="288556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Picture 7" descr="Could VR help universities teach students? - BBC News">
            <a:extLst>
              <a:ext uri="{FF2B5EF4-FFF2-40B4-BE49-F238E27FC236}">
                <a16:creationId xmlns:a16="http://schemas.microsoft.com/office/drawing/2014/main" id="{4D7E9D19-5FBA-57AB-968A-1F441CB05292}"/>
              </a:ext>
            </a:extLst>
          </p:cNvPr>
          <p:cNvPicPr>
            <a:picLocks noChangeAspect="1"/>
          </p:cNvPicPr>
          <p:nvPr/>
        </p:nvPicPr>
        <p:blipFill>
          <a:blip r:embed="rId3"/>
          <a:stretch>
            <a:fillRect/>
          </a:stretch>
        </p:blipFill>
        <p:spPr>
          <a:xfrm>
            <a:off x="369787" y="4379039"/>
            <a:ext cx="2699302" cy="1504752"/>
          </a:xfrm>
          <a:prstGeom prst="rect">
            <a:avLst/>
          </a:prstGeom>
          <a:ln w="57150">
            <a:solidFill>
              <a:schemeClr val="bg2"/>
            </a:solidFill>
          </a:ln>
        </p:spPr>
      </p:pic>
      <p:pic>
        <p:nvPicPr>
          <p:cNvPr id="9" name="Picture 8" descr="A hand in a glove holding a sign&#10;&#10;Description automatically generated">
            <a:extLst>
              <a:ext uri="{FF2B5EF4-FFF2-40B4-BE49-F238E27FC236}">
                <a16:creationId xmlns:a16="http://schemas.microsoft.com/office/drawing/2014/main" id="{5754D47B-4881-0619-3DF0-9E7A821D38F3}"/>
              </a:ext>
            </a:extLst>
          </p:cNvPr>
          <p:cNvPicPr>
            <a:picLocks noChangeAspect="1"/>
          </p:cNvPicPr>
          <p:nvPr/>
        </p:nvPicPr>
        <p:blipFill>
          <a:blip r:embed="rId4"/>
          <a:stretch>
            <a:fillRect/>
          </a:stretch>
        </p:blipFill>
        <p:spPr>
          <a:xfrm>
            <a:off x="3205104" y="4887364"/>
            <a:ext cx="2728398" cy="1666137"/>
          </a:xfrm>
          <a:prstGeom prst="rect">
            <a:avLst/>
          </a:prstGeom>
          <a:ln w="57150">
            <a:solidFill>
              <a:schemeClr val="bg2"/>
            </a:solidFill>
          </a:ln>
        </p:spPr>
      </p:pic>
      <p:pic>
        <p:nvPicPr>
          <p:cNvPr id="10" name="Picture 9" descr="A person lying in a hospital bed&#10;&#10;Description automatically generated">
            <a:extLst>
              <a:ext uri="{FF2B5EF4-FFF2-40B4-BE49-F238E27FC236}">
                <a16:creationId xmlns:a16="http://schemas.microsoft.com/office/drawing/2014/main" id="{5AB6E7B8-F5D6-845B-6DE6-AC3950A80021}"/>
              </a:ext>
            </a:extLst>
          </p:cNvPr>
          <p:cNvPicPr>
            <a:picLocks noChangeAspect="1"/>
          </p:cNvPicPr>
          <p:nvPr/>
        </p:nvPicPr>
        <p:blipFill>
          <a:blip r:embed="rId5"/>
          <a:stretch>
            <a:fillRect/>
          </a:stretch>
        </p:blipFill>
        <p:spPr>
          <a:xfrm>
            <a:off x="6069517" y="4379039"/>
            <a:ext cx="2780482" cy="1574944"/>
          </a:xfrm>
          <a:prstGeom prst="rect">
            <a:avLst/>
          </a:prstGeom>
          <a:ln w="57150">
            <a:solidFill>
              <a:schemeClr val="bg2"/>
            </a:solidFill>
          </a:ln>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839831"/>
            <a:ext cx="4629300" cy="941400"/>
          </a:xfrm>
          <a:prstGeom prst="rect">
            <a:avLst/>
          </a:prstGeom>
        </p:spPr>
        <p:txBody>
          <a:bodyPr spcFirstLastPara="1" wrap="square" lIns="91425" tIns="91425" rIns="91425" bIns="91425" anchor="t" anchorCtr="0">
            <a:noAutofit/>
          </a:bodyPr>
          <a:lstStyle/>
          <a:p>
            <a:r>
              <a:rPr lang="en"/>
              <a:t>Problem Statement</a:t>
            </a:r>
            <a:endParaRPr/>
          </a:p>
        </p:txBody>
      </p:sp>
      <p:cxnSp>
        <p:nvCxnSpPr>
          <p:cNvPr id="234" name="Google Shape;234;p46"/>
          <p:cNvCxnSpPr/>
          <p:nvPr/>
        </p:nvCxnSpPr>
        <p:spPr>
          <a:xfrm>
            <a:off x="1026200" y="80882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4809424" y="3903041"/>
            <a:ext cx="2067000" cy="665943"/>
          </a:xfrm>
          <a:prstGeom prst="rect">
            <a:avLst/>
          </a:prstGeom>
        </p:spPr>
        <p:txBody>
          <a:bodyPr spcFirstLastPara="1" wrap="square" lIns="91425" tIns="91425" rIns="91425" bIns="91425" anchor="b" anchorCtr="0">
            <a:noAutofit/>
          </a:bodyPr>
          <a:lstStyle/>
          <a:p>
            <a:r>
              <a:rPr lang="en-US"/>
              <a:t>REMOTE LEARNING</a:t>
            </a:r>
            <a:endParaRPr/>
          </a:p>
        </p:txBody>
      </p:sp>
      <p:sp>
        <p:nvSpPr>
          <p:cNvPr id="236" name="Google Shape;236;p46"/>
          <p:cNvSpPr txBox="1">
            <a:spLocks noGrp="1"/>
          </p:cNvSpPr>
          <p:nvPr>
            <p:ph type="subTitle" idx="1"/>
          </p:nvPr>
        </p:nvSpPr>
        <p:spPr>
          <a:xfrm>
            <a:off x="4809424" y="4587941"/>
            <a:ext cx="2067000" cy="1235100"/>
          </a:xfrm>
          <a:prstGeom prst="rect">
            <a:avLst/>
          </a:prstGeom>
        </p:spPr>
        <p:txBody>
          <a:bodyPr spcFirstLastPara="1" wrap="square" lIns="91425" tIns="91425" rIns="91425" bIns="91425" anchor="t" anchorCtr="0">
            <a:noAutofit/>
          </a:bodyPr>
          <a:lstStyle/>
          <a:p>
            <a:pPr marL="0" indent="0"/>
            <a:r>
              <a:rPr lang="en-US"/>
              <a:t>Mandatory lab components</a:t>
            </a:r>
          </a:p>
        </p:txBody>
      </p:sp>
      <p:sp>
        <p:nvSpPr>
          <p:cNvPr id="239" name="Google Shape;239;p46"/>
          <p:cNvSpPr txBox="1">
            <a:spLocks noGrp="1"/>
          </p:cNvSpPr>
          <p:nvPr>
            <p:ph type="title" idx="5"/>
          </p:nvPr>
        </p:nvSpPr>
        <p:spPr>
          <a:xfrm>
            <a:off x="2319374" y="3903041"/>
            <a:ext cx="2067000" cy="548400"/>
          </a:xfrm>
          <a:prstGeom prst="rect">
            <a:avLst/>
          </a:prstGeom>
        </p:spPr>
        <p:txBody>
          <a:bodyPr spcFirstLastPara="1" wrap="square" lIns="91425" tIns="91425" rIns="91425" bIns="91425" anchor="b" anchorCtr="0">
            <a:noAutofit/>
          </a:bodyPr>
          <a:lstStyle/>
          <a:p>
            <a:r>
              <a:rPr lang="en-US"/>
              <a:t>HANDS-ON</a:t>
            </a:r>
            <a:endParaRPr/>
          </a:p>
        </p:txBody>
      </p:sp>
      <p:sp>
        <p:nvSpPr>
          <p:cNvPr id="240" name="Google Shape;240;p46"/>
          <p:cNvSpPr txBox="1">
            <a:spLocks noGrp="1"/>
          </p:cNvSpPr>
          <p:nvPr>
            <p:ph type="subTitle" idx="6"/>
          </p:nvPr>
        </p:nvSpPr>
        <p:spPr>
          <a:xfrm>
            <a:off x="2319374" y="4587941"/>
            <a:ext cx="2067000" cy="656254"/>
          </a:xfrm>
          <a:prstGeom prst="rect">
            <a:avLst/>
          </a:prstGeom>
        </p:spPr>
        <p:txBody>
          <a:bodyPr spcFirstLastPara="1" wrap="square" lIns="91425" tIns="91425" rIns="91425" bIns="91425" anchor="t" anchorCtr="0">
            <a:noAutofit/>
          </a:bodyPr>
          <a:lstStyle/>
          <a:p>
            <a:pPr marL="0" indent="0"/>
            <a:r>
              <a:rPr lang="en-US"/>
              <a:t>Learning through experiment</a:t>
            </a:r>
            <a:endParaRPr/>
          </a:p>
        </p:txBody>
      </p:sp>
      <p:cxnSp>
        <p:nvCxnSpPr>
          <p:cNvPr id="241" name="Google Shape;241;p46"/>
          <p:cNvCxnSpPr/>
          <p:nvPr/>
        </p:nvCxnSpPr>
        <p:spPr>
          <a:xfrm>
            <a:off x="5707024" y="4523964"/>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3216977" y="4523964"/>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88170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grpSp>
        <p:nvGrpSpPr>
          <p:cNvPr id="248" name="Google Shape;248;p46"/>
          <p:cNvGrpSpPr/>
          <p:nvPr/>
        </p:nvGrpSpPr>
        <p:grpSpPr>
          <a:xfrm>
            <a:off x="4408944" y="287475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grpSp>
      <p:grpSp>
        <p:nvGrpSpPr>
          <p:cNvPr id="252" name="Google Shape;252;p46"/>
          <p:cNvGrpSpPr/>
          <p:nvPr/>
        </p:nvGrpSpPr>
        <p:grpSpPr>
          <a:xfrm>
            <a:off x="1860615" y="287320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a:spcBef>
                  <a:spcPts val="0"/>
                </a:spcBef>
                <a:spcAft>
                  <a:spcPts val="0"/>
                </a:spcAft>
              </a:pPr>
              <a:endParaRPr/>
            </a:p>
          </p:txBody>
        </p:sp>
      </p:grpSp>
      <p:sp>
        <p:nvSpPr>
          <p:cNvPr id="6" name="Oval 5">
            <a:extLst>
              <a:ext uri="{FF2B5EF4-FFF2-40B4-BE49-F238E27FC236}">
                <a16:creationId xmlns:a16="http://schemas.microsoft.com/office/drawing/2014/main" id="{E72F65EF-A8D6-AD44-18F2-75EAD4874B39}"/>
              </a:ext>
            </a:extLst>
          </p:cNvPr>
          <p:cNvSpPr/>
          <p:nvPr/>
        </p:nvSpPr>
        <p:spPr>
          <a:xfrm>
            <a:off x="1621983" y="2670432"/>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white image of a skewer&#10;&#10;Description automatically generated">
            <a:extLst>
              <a:ext uri="{FF2B5EF4-FFF2-40B4-BE49-F238E27FC236}">
                <a16:creationId xmlns:a16="http://schemas.microsoft.com/office/drawing/2014/main" id="{3DB53F50-E11F-BED8-7AD6-016A09B1F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647" y="2843325"/>
            <a:ext cx="1083071" cy="568613"/>
          </a:xfrm>
          <a:prstGeom prst="rect">
            <a:avLst/>
          </a:prstGeom>
        </p:spPr>
      </p:pic>
      <p:sp>
        <p:nvSpPr>
          <p:cNvPr id="7" name="Oval 6">
            <a:extLst>
              <a:ext uri="{FF2B5EF4-FFF2-40B4-BE49-F238E27FC236}">
                <a16:creationId xmlns:a16="http://schemas.microsoft.com/office/drawing/2014/main" id="{6D2A739E-9824-ADBB-7B0C-45CBB77F932D}"/>
              </a:ext>
            </a:extLst>
          </p:cNvPr>
          <p:cNvSpPr/>
          <p:nvPr/>
        </p:nvSpPr>
        <p:spPr>
          <a:xfrm>
            <a:off x="6618497" y="2631070"/>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9D3148E-EF01-DBA0-1E48-6BE34A85F3A3}"/>
              </a:ext>
            </a:extLst>
          </p:cNvPr>
          <p:cNvSpPr/>
          <p:nvPr/>
        </p:nvSpPr>
        <p:spPr>
          <a:xfrm>
            <a:off x="4112717" y="2642575"/>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784CF10B-92F3-C441-E47D-556690E11C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390" y="2608987"/>
            <a:ext cx="952507" cy="952507"/>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FC544BE7-D120-24A4-6027-807BD89E0C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419" y="2553292"/>
            <a:ext cx="1083071" cy="108307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38500" y="839831"/>
            <a:ext cx="4702200" cy="941400"/>
          </a:xfrm>
          <a:prstGeom prst="rect">
            <a:avLst/>
          </a:prstGeom>
        </p:spPr>
        <p:txBody>
          <a:bodyPr spcFirstLastPara="1" wrap="square" lIns="91425" tIns="91425" rIns="91425" bIns="91425" anchor="t" anchorCtr="0">
            <a:noAutofit/>
          </a:bodyPr>
          <a:lstStyle/>
          <a:p>
            <a:r>
              <a:rPr lang="en"/>
              <a:t>Methodology</a:t>
            </a:r>
            <a:endParaRPr/>
          </a:p>
        </p:txBody>
      </p:sp>
      <p:cxnSp>
        <p:nvCxnSpPr>
          <p:cNvPr id="373" name="Google Shape;373;p53"/>
          <p:cNvCxnSpPr/>
          <p:nvPr/>
        </p:nvCxnSpPr>
        <p:spPr>
          <a:xfrm>
            <a:off x="1026200" y="80882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descr="A diagram of a diagram&#10;&#10;Description automatically generated with medium confidence">
            <a:extLst>
              <a:ext uri="{FF2B5EF4-FFF2-40B4-BE49-F238E27FC236}">
                <a16:creationId xmlns:a16="http://schemas.microsoft.com/office/drawing/2014/main" id="{9E864C1A-344D-9AD9-68E5-DA277942D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34055"/>
            <a:ext cx="4795067" cy="2577730"/>
          </a:xfrm>
          <a:prstGeom prst="rect">
            <a:avLst/>
          </a:prstGeom>
        </p:spPr>
      </p:pic>
      <p:pic>
        <p:nvPicPr>
          <p:cNvPr id="4" name="Picture 3" descr="A diagram of a virtual reality&#10;&#10;Description automatically generated">
            <a:extLst>
              <a:ext uri="{FF2B5EF4-FFF2-40B4-BE49-F238E27FC236}">
                <a16:creationId xmlns:a16="http://schemas.microsoft.com/office/drawing/2014/main" id="{048A9E68-8EE3-02CC-C927-F83B93572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901" y="954810"/>
            <a:ext cx="7083119" cy="59744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2627950"/>
            <a:ext cx="2067000" cy="723900"/>
          </a:xfrm>
          <a:prstGeom prst="rect">
            <a:avLst/>
          </a:prstGeom>
        </p:spPr>
        <p:txBody>
          <a:bodyPr spcFirstLastPara="1" wrap="square" lIns="91425" tIns="91425" rIns="91425" bIns="91425" anchor="b" anchorCtr="0">
            <a:noAutofit/>
          </a:bodyPr>
          <a:lstStyle/>
          <a:p>
            <a:r>
              <a:rPr lang="en"/>
              <a:t>01</a:t>
            </a:r>
            <a:endParaRPr/>
          </a:p>
        </p:txBody>
      </p:sp>
      <p:sp>
        <p:nvSpPr>
          <p:cNvPr id="179" name="Google Shape;179;p40"/>
          <p:cNvSpPr txBox="1">
            <a:spLocks noGrp="1"/>
          </p:cNvSpPr>
          <p:nvPr>
            <p:ph type="title"/>
          </p:nvPr>
        </p:nvSpPr>
        <p:spPr>
          <a:xfrm>
            <a:off x="3538497" y="3472825"/>
            <a:ext cx="2067000" cy="548400"/>
          </a:xfrm>
          <a:prstGeom prst="rect">
            <a:avLst/>
          </a:prstGeom>
        </p:spPr>
        <p:txBody>
          <a:bodyPr spcFirstLastPara="1" wrap="square" lIns="91425" tIns="91425" rIns="91425" bIns="91425" anchor="b" anchorCtr="0">
            <a:noAutofit/>
          </a:bodyPr>
          <a:lstStyle/>
          <a:p>
            <a:r>
              <a:rPr lang="en"/>
              <a:t>Logical Design</a:t>
            </a:r>
            <a:endParaRPr/>
          </a:p>
        </p:txBody>
      </p:sp>
      <p:sp>
        <p:nvSpPr>
          <p:cNvPr id="181" name="Google Shape;181;p40"/>
          <p:cNvSpPr txBox="1">
            <a:spLocks noGrp="1"/>
          </p:cNvSpPr>
          <p:nvPr>
            <p:ph type="title" idx="2"/>
          </p:nvPr>
        </p:nvSpPr>
        <p:spPr>
          <a:xfrm>
            <a:off x="6028553" y="3567416"/>
            <a:ext cx="2067000" cy="548400"/>
          </a:xfrm>
          <a:prstGeom prst="rect">
            <a:avLst/>
          </a:prstGeom>
        </p:spPr>
        <p:txBody>
          <a:bodyPr spcFirstLastPara="1" wrap="square" lIns="91425" tIns="91425" rIns="91425" bIns="91425" anchor="b" anchorCtr="0">
            <a:noAutofit/>
          </a:bodyPr>
          <a:lstStyle/>
          <a:p>
            <a:r>
              <a:rPr lang="en"/>
              <a:t>Physical Design</a:t>
            </a:r>
            <a:endParaRPr/>
          </a:p>
        </p:txBody>
      </p:sp>
      <p:sp>
        <p:nvSpPr>
          <p:cNvPr id="183" name="Google Shape;183;p40"/>
          <p:cNvSpPr txBox="1">
            <a:spLocks noGrp="1"/>
          </p:cNvSpPr>
          <p:nvPr>
            <p:ph type="title" idx="4"/>
          </p:nvPr>
        </p:nvSpPr>
        <p:spPr>
          <a:xfrm>
            <a:off x="1048447" y="3567415"/>
            <a:ext cx="2067000" cy="548400"/>
          </a:xfrm>
          <a:prstGeom prst="rect">
            <a:avLst/>
          </a:prstGeom>
        </p:spPr>
        <p:txBody>
          <a:bodyPr spcFirstLastPara="1" wrap="square" lIns="91425" tIns="91425" rIns="91425" bIns="91425" anchor="b" anchorCtr="0">
            <a:noAutofit/>
          </a:bodyPr>
          <a:lstStyle/>
          <a:p>
            <a:r>
              <a:rPr lang="en"/>
              <a:t>Key System Requirements</a:t>
            </a:r>
            <a:endParaRPr/>
          </a:p>
        </p:txBody>
      </p:sp>
      <p:sp>
        <p:nvSpPr>
          <p:cNvPr id="185" name="Google Shape;185;p40"/>
          <p:cNvSpPr txBox="1">
            <a:spLocks noGrp="1"/>
          </p:cNvSpPr>
          <p:nvPr>
            <p:ph type="title" idx="7"/>
          </p:nvPr>
        </p:nvSpPr>
        <p:spPr>
          <a:xfrm>
            <a:off x="3538500" y="2627950"/>
            <a:ext cx="2067000" cy="723900"/>
          </a:xfrm>
          <a:prstGeom prst="rect">
            <a:avLst/>
          </a:prstGeom>
        </p:spPr>
        <p:txBody>
          <a:bodyPr spcFirstLastPara="1" wrap="square" lIns="91425" tIns="91425" rIns="91425" bIns="91425" anchor="b" anchorCtr="0">
            <a:noAutofit/>
          </a:bodyPr>
          <a:lstStyle/>
          <a:p>
            <a:r>
              <a:rPr lang="en"/>
              <a:t>02</a:t>
            </a:r>
            <a:endParaRPr/>
          </a:p>
        </p:txBody>
      </p:sp>
      <p:sp>
        <p:nvSpPr>
          <p:cNvPr id="186" name="Google Shape;186;p40"/>
          <p:cNvSpPr txBox="1">
            <a:spLocks noGrp="1"/>
          </p:cNvSpPr>
          <p:nvPr>
            <p:ph type="title" idx="8"/>
          </p:nvPr>
        </p:nvSpPr>
        <p:spPr>
          <a:xfrm>
            <a:off x="6028550" y="2627950"/>
            <a:ext cx="2067000" cy="723900"/>
          </a:xfrm>
          <a:prstGeom prst="rect">
            <a:avLst/>
          </a:prstGeom>
        </p:spPr>
        <p:txBody>
          <a:bodyPr spcFirstLastPara="1" wrap="square" lIns="91425" tIns="91425" rIns="91425" bIns="91425" anchor="b" anchorCtr="0">
            <a:noAutofit/>
          </a:bodyPr>
          <a:lstStyle/>
          <a:p>
            <a:r>
              <a:rPr lang="en"/>
              <a:t>03</a:t>
            </a:r>
            <a:endParaRPr/>
          </a:p>
        </p:txBody>
      </p:sp>
      <p:cxnSp>
        <p:nvCxnSpPr>
          <p:cNvPr id="187" name="Google Shape;187;p40"/>
          <p:cNvCxnSpPr/>
          <p:nvPr/>
        </p:nvCxnSpPr>
        <p:spPr>
          <a:xfrm>
            <a:off x="1883350" y="340341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340341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340341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Subtitle 2">
            <a:extLst>
              <a:ext uri="{FF2B5EF4-FFF2-40B4-BE49-F238E27FC236}">
                <a16:creationId xmlns:a16="http://schemas.microsoft.com/office/drawing/2014/main" id="{3DB3722F-82E5-DFA8-B1AF-A6F361F61467}"/>
              </a:ext>
            </a:extLst>
          </p:cNvPr>
          <p:cNvSpPr>
            <a:spLocks noGrp="1"/>
          </p:cNvSpPr>
          <p:nvPr>
            <p:ph type="subTitle" idx="5"/>
          </p:nvPr>
        </p:nvSpPr>
        <p:spPr>
          <a:xfrm>
            <a:off x="9843808" y="756688"/>
            <a:ext cx="2067000" cy="1646800"/>
          </a:xfrm>
        </p:spPr>
        <p:txBody>
          <a:bodyPr/>
          <a:lstStyle/>
          <a:p>
            <a:endParaRPr lang="en-US"/>
          </a:p>
        </p:txBody>
      </p:sp>
      <p:sp>
        <p:nvSpPr>
          <p:cNvPr id="5" name="Subtitle 4">
            <a:extLst>
              <a:ext uri="{FF2B5EF4-FFF2-40B4-BE49-F238E27FC236}">
                <a16:creationId xmlns:a16="http://schemas.microsoft.com/office/drawing/2014/main" id="{F2C19E80-9CE1-74BF-1AFB-F75D2250B456}"/>
              </a:ext>
            </a:extLst>
          </p:cNvPr>
          <p:cNvSpPr>
            <a:spLocks noGrp="1"/>
          </p:cNvSpPr>
          <p:nvPr>
            <p:ph type="subTitle" idx="1"/>
          </p:nvPr>
        </p:nvSpPr>
        <p:spPr>
          <a:xfrm>
            <a:off x="9928787" y="4491723"/>
            <a:ext cx="2067000" cy="1646800"/>
          </a:xfrm>
        </p:spPr>
        <p:txBody>
          <a:bodyPr/>
          <a:lstStyle/>
          <a:p>
            <a:endParaRPr lang="en-US"/>
          </a:p>
        </p:txBody>
      </p:sp>
      <p:sp>
        <p:nvSpPr>
          <p:cNvPr id="7" name="Subtitle 6">
            <a:extLst>
              <a:ext uri="{FF2B5EF4-FFF2-40B4-BE49-F238E27FC236}">
                <a16:creationId xmlns:a16="http://schemas.microsoft.com/office/drawing/2014/main" id="{6E32E8BA-CDA8-D49E-1D1F-6ABD5EDC6944}"/>
              </a:ext>
            </a:extLst>
          </p:cNvPr>
          <p:cNvSpPr>
            <a:spLocks noGrp="1"/>
          </p:cNvSpPr>
          <p:nvPr>
            <p:ph type="subTitle" idx="3"/>
          </p:nvPr>
        </p:nvSpPr>
        <p:spPr>
          <a:xfrm>
            <a:off x="9843808" y="2550633"/>
            <a:ext cx="2067000" cy="1646800"/>
          </a:xfr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1302275"/>
            <a:ext cx="5062907" cy="558055"/>
          </a:xfrm>
          <a:prstGeom prst="rect">
            <a:avLst/>
          </a:prstGeom>
        </p:spPr>
        <p:txBody>
          <a:bodyPr spcFirstLastPara="1" wrap="square" lIns="91425" tIns="91425" rIns="91425" bIns="91425" anchor="t" anchorCtr="0">
            <a:noAutofit/>
          </a:bodyPr>
          <a:lstStyle/>
          <a:p>
            <a:r>
              <a:rPr lang="en"/>
              <a:t>01 Key System Requirements</a:t>
            </a:r>
            <a:endParaRPr>
              <a:solidFill>
                <a:schemeClr val="accent1"/>
              </a:solidFill>
            </a:endParaRPr>
          </a:p>
        </p:txBody>
      </p:sp>
      <p:sp>
        <p:nvSpPr>
          <p:cNvPr id="215" name="Google Shape;215;p44"/>
          <p:cNvSpPr txBox="1">
            <a:spLocks noGrp="1"/>
          </p:cNvSpPr>
          <p:nvPr>
            <p:ph type="body" idx="1"/>
          </p:nvPr>
        </p:nvSpPr>
        <p:spPr>
          <a:xfrm>
            <a:off x="938499" y="1891332"/>
            <a:ext cx="4946400" cy="2760900"/>
          </a:xfrm>
          <a:prstGeom prst="rect">
            <a:avLst/>
          </a:prstGeom>
        </p:spPr>
        <p:txBody>
          <a:bodyPr spcFirstLastPara="1" wrap="square" lIns="91425" tIns="91425" rIns="91425" bIns="91425" anchor="t" anchorCtr="0">
            <a:noAutofit/>
          </a:bodyPr>
          <a:lstStyle/>
          <a:p>
            <a:pPr marL="0" indent="0">
              <a:buNone/>
            </a:pPr>
            <a:r>
              <a:rPr lang="en-US" b="1"/>
              <a:t>Functional Requirements</a:t>
            </a:r>
          </a:p>
          <a:p>
            <a:pPr marL="0" indent="0">
              <a:buNone/>
            </a:pPr>
            <a:endParaRPr lang="en-US"/>
          </a:p>
          <a:p>
            <a:pPr marL="285750" indent="-285750"/>
            <a:r>
              <a:rPr lang="en-US"/>
              <a:t>User Interactions – Intuitive Controls</a:t>
            </a:r>
          </a:p>
          <a:p>
            <a:pPr marL="285750" indent="-285750"/>
            <a:r>
              <a:rPr lang="en-US"/>
              <a:t>Simulation Mechanics – Object Interactions</a:t>
            </a:r>
          </a:p>
          <a:p>
            <a:pPr marL="285750" indent="-285750"/>
            <a:r>
              <a:rPr lang="en-US"/>
              <a:t>Environment Progression – Lessons</a:t>
            </a:r>
          </a:p>
          <a:p>
            <a:pPr marL="285750" indent="-285750"/>
            <a:r>
              <a:rPr lang="en-US"/>
              <a:t>Optimization/Monitoring – Optimize Assets</a:t>
            </a:r>
          </a:p>
          <a:p>
            <a:pPr marL="0" indent="0">
              <a:buNone/>
            </a:pPr>
            <a:endParaRPr lang="en-US" b="1"/>
          </a:p>
          <a:p>
            <a:pPr marL="0" indent="0">
              <a:buNone/>
            </a:pPr>
            <a:r>
              <a:rPr lang="en-US" b="1"/>
              <a:t>Non-Functional Requirements</a:t>
            </a:r>
          </a:p>
          <a:p>
            <a:pPr marL="0" indent="0">
              <a:buNone/>
            </a:pPr>
            <a:endParaRPr lang="en-US" b="1"/>
          </a:p>
          <a:p>
            <a:pPr marL="285750" indent="-285750"/>
            <a:r>
              <a:rPr lang="en-US"/>
              <a:t>Performance – Convenience</a:t>
            </a:r>
          </a:p>
          <a:p>
            <a:pPr marL="285750" indent="-285750"/>
            <a:r>
              <a:rPr lang="en-US"/>
              <a:t>Compatibility – Hardware and Platforms</a:t>
            </a:r>
          </a:p>
          <a:p>
            <a:pPr marL="285750" indent="-285750"/>
            <a:r>
              <a:rPr lang="en-US"/>
              <a:t>Reliability – Stability</a:t>
            </a:r>
          </a:p>
        </p:txBody>
      </p:sp>
      <p:cxnSp>
        <p:nvCxnSpPr>
          <p:cNvPr id="216" name="Google Shape;216;p44"/>
          <p:cNvCxnSpPr/>
          <p:nvPr/>
        </p:nvCxnSpPr>
        <p:spPr>
          <a:xfrm>
            <a:off x="102620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3" name="Picture 12" descr="A white gaming controller with black buttons&#10;&#10;Description automatically generated">
            <a:extLst>
              <a:ext uri="{FF2B5EF4-FFF2-40B4-BE49-F238E27FC236}">
                <a16:creationId xmlns:a16="http://schemas.microsoft.com/office/drawing/2014/main" id="{593DC543-8782-0850-9DAD-410F1FB0A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375648">
            <a:off x="4332515" y="774014"/>
            <a:ext cx="5812972" cy="58129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1302275"/>
            <a:ext cx="4702200" cy="589054"/>
          </a:xfrm>
          <a:prstGeom prst="rect">
            <a:avLst/>
          </a:prstGeom>
        </p:spPr>
        <p:txBody>
          <a:bodyPr spcFirstLastPara="1" wrap="square" lIns="91425" tIns="91425" rIns="91425" bIns="91425" anchor="t" anchorCtr="0">
            <a:noAutofit/>
          </a:bodyPr>
          <a:lstStyle/>
          <a:p>
            <a:r>
              <a:rPr lang="en"/>
              <a:t>02 Logical Design</a:t>
            </a:r>
            <a:endParaRPr/>
          </a:p>
        </p:txBody>
      </p:sp>
      <p:cxnSp>
        <p:nvCxnSpPr>
          <p:cNvPr id="366" name="Google Shape;366;p52"/>
          <p:cNvCxnSpPr/>
          <p:nvPr/>
        </p:nvCxnSpPr>
        <p:spPr>
          <a:xfrm>
            <a:off x="1026200" y="1271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15;p44">
            <a:extLst>
              <a:ext uri="{FF2B5EF4-FFF2-40B4-BE49-F238E27FC236}">
                <a16:creationId xmlns:a16="http://schemas.microsoft.com/office/drawing/2014/main" id="{A1F5E796-1EB5-7504-16E8-71C1CDD3D5A2}"/>
              </a:ext>
            </a:extLst>
          </p:cNvPr>
          <p:cNvSpPr txBox="1">
            <a:spLocks/>
          </p:cNvSpPr>
          <p:nvPr/>
        </p:nvSpPr>
        <p:spPr>
          <a:xfrm>
            <a:off x="938499" y="1891332"/>
            <a:ext cx="4946400" cy="276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auto"/>
            <a:r>
              <a:rPr lang="en-US" b="1" kern="0">
                <a:solidFill>
                  <a:schemeClr val="bg1"/>
                </a:solidFill>
                <a:latin typeface="Montserrat" panose="00000500000000000000" pitchFamily="2" charset="0"/>
              </a:rPr>
              <a:t>Design Concept</a:t>
            </a:r>
          </a:p>
          <a:p>
            <a:pPr fontAlgn="auto"/>
            <a:r>
              <a:rPr lang="en-US" b="1" kern="0">
                <a:solidFill>
                  <a:schemeClr val="bg1"/>
                </a:solidFill>
                <a:latin typeface="Montserrat" panose="00000500000000000000" pitchFamily="2" charset="0"/>
              </a:rPr>
              <a:t>Components</a:t>
            </a:r>
          </a:p>
          <a:p>
            <a:pPr fontAlgn="auto"/>
            <a:r>
              <a:rPr lang="en-US" b="1" kern="0">
                <a:solidFill>
                  <a:schemeClr val="bg1"/>
                </a:solidFill>
                <a:latin typeface="Montserrat" panose="00000500000000000000" pitchFamily="2" charset="0"/>
              </a:rPr>
              <a:t>Relationships</a:t>
            </a:r>
          </a:p>
        </p:txBody>
      </p:sp>
      <p:pic>
        <p:nvPicPr>
          <p:cNvPr id="6" name="Picture 5" descr="A diagram of a software development&#10;&#10;Description automatically generated">
            <a:extLst>
              <a:ext uri="{FF2B5EF4-FFF2-40B4-BE49-F238E27FC236}">
                <a16:creationId xmlns:a16="http://schemas.microsoft.com/office/drawing/2014/main" id="{782D7148-9E50-CEB2-0C63-5F5611607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759" y="2868448"/>
            <a:ext cx="6977742" cy="35675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Application>Microsoft Office PowerPoint</Application>
  <PresentationFormat>On-screen Show (4:3)</PresentationFormat>
  <Slides>17</Slides>
  <Notes>17</Notes>
  <HiddenSlides>1</HiddenSlide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Custom Design</vt:lpstr>
      <vt:lpstr>Futuristic Background by Slidesgo</vt:lpstr>
      <vt:lpstr>Engineering Education with Extended Reality (XR)</vt:lpstr>
      <vt:lpstr>Introduction</vt:lpstr>
      <vt:lpstr>Background and Context Problem Statement Methodology Key System Requirements Logical Design Physical Design System Demonstration Limitations Future Work Individual Contributions Questions</vt:lpstr>
      <vt:lpstr>Background and Context</vt:lpstr>
      <vt:lpstr>Problem Statement</vt:lpstr>
      <vt:lpstr>Methodology</vt:lpstr>
      <vt:lpstr>01</vt:lpstr>
      <vt:lpstr>01 Key System Requirements</vt:lpstr>
      <vt:lpstr>02 Logical Design</vt:lpstr>
      <vt:lpstr>03 Physical Design</vt:lpstr>
      <vt:lpstr>System Demonstration</vt:lpstr>
      <vt:lpstr>Limitations</vt:lpstr>
      <vt:lpstr>Recommendations for Future Work</vt:lpstr>
      <vt:lpstr>Individual Contributions</vt:lpstr>
      <vt:lpstr>Thank You!</vt:lpstr>
      <vt:lpstr>Questions?</vt:lpstr>
      <vt:lpstr>Introduction</vt:lpstr>
    </vt:vector>
  </TitlesOfParts>
  <Company>McMaster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Representation and Destination Choice</dc:title>
  <dc:subject>2008 IVT Presentation</dc:subject>
  <dc:creator>Darren M. Scott</dc:creator>
  <cp:revision>2</cp:revision>
  <dcterms:created xsi:type="dcterms:W3CDTF">2005-05-06T17:15:42Z</dcterms:created>
  <dcterms:modified xsi:type="dcterms:W3CDTF">2023-12-03T05:38:38Z</dcterms:modified>
</cp:coreProperties>
</file>